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65"/>
  </p:notesMasterIdLst>
  <p:handoutMasterIdLst>
    <p:handoutMasterId r:id="rId66"/>
  </p:handoutMasterIdLst>
  <p:sldIdLst>
    <p:sldId id="507" r:id="rId3"/>
    <p:sldId id="451" r:id="rId4"/>
    <p:sldId id="558" r:id="rId5"/>
    <p:sldId id="559" r:id="rId6"/>
    <p:sldId id="564" r:id="rId7"/>
    <p:sldId id="544" r:id="rId8"/>
    <p:sldId id="570" r:id="rId9"/>
    <p:sldId id="569" r:id="rId10"/>
    <p:sldId id="566" r:id="rId11"/>
    <p:sldId id="567" r:id="rId12"/>
    <p:sldId id="561" r:id="rId13"/>
    <p:sldId id="542" r:id="rId14"/>
    <p:sldId id="560" r:id="rId15"/>
    <p:sldId id="545" r:id="rId16"/>
    <p:sldId id="546" r:id="rId17"/>
    <p:sldId id="565" r:id="rId18"/>
    <p:sldId id="549" r:id="rId19"/>
    <p:sldId id="562" r:id="rId20"/>
    <p:sldId id="550" r:id="rId21"/>
    <p:sldId id="563" r:id="rId22"/>
    <p:sldId id="551" r:id="rId23"/>
    <p:sldId id="582" r:id="rId24"/>
    <p:sldId id="583" r:id="rId25"/>
    <p:sldId id="459" r:id="rId26"/>
    <p:sldId id="541" r:id="rId27"/>
    <p:sldId id="520" r:id="rId28"/>
    <p:sldId id="441" r:id="rId29"/>
    <p:sldId id="555" r:id="rId30"/>
    <p:sldId id="540" r:id="rId31"/>
    <p:sldId id="536" r:id="rId32"/>
    <p:sldId id="530" r:id="rId33"/>
    <p:sldId id="522" r:id="rId34"/>
    <p:sldId id="521" r:id="rId35"/>
    <p:sldId id="528" r:id="rId36"/>
    <p:sldId id="571" r:id="rId37"/>
    <p:sldId id="572" r:id="rId38"/>
    <p:sldId id="529" r:id="rId39"/>
    <p:sldId id="537" r:id="rId40"/>
    <p:sldId id="538" r:id="rId41"/>
    <p:sldId id="557" r:id="rId42"/>
    <p:sldId id="573" r:id="rId43"/>
    <p:sldId id="574" r:id="rId44"/>
    <p:sldId id="575" r:id="rId45"/>
    <p:sldId id="576" r:id="rId46"/>
    <p:sldId id="578" r:id="rId47"/>
    <p:sldId id="579" r:id="rId48"/>
    <p:sldId id="577" r:id="rId49"/>
    <p:sldId id="580" r:id="rId50"/>
    <p:sldId id="581" r:id="rId51"/>
    <p:sldId id="543" r:id="rId52"/>
    <p:sldId id="585" r:id="rId53"/>
    <p:sldId id="553" r:id="rId54"/>
    <p:sldId id="554" r:id="rId55"/>
    <p:sldId id="556" r:id="rId56"/>
    <p:sldId id="525" r:id="rId57"/>
    <p:sldId id="527" r:id="rId58"/>
    <p:sldId id="531" r:id="rId59"/>
    <p:sldId id="532" r:id="rId60"/>
    <p:sldId id="533" r:id="rId61"/>
    <p:sldId id="534" r:id="rId62"/>
    <p:sldId id="535" r:id="rId63"/>
    <p:sldId id="584" r:id="rId64"/>
  </p:sldIdLst>
  <p:sldSz cx="9144000" cy="6858000" type="screen4x3"/>
  <p:notesSz cx="6797675" cy="9928225"/>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E93392"/>
    <a:srgbClr val="56DF4B"/>
    <a:srgbClr val="B30D84"/>
    <a:srgbClr val="AD1364"/>
    <a:srgbClr val="F57913"/>
    <a:srgbClr val="FFCC00"/>
    <a:srgbClr val="FFD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7638" autoAdjust="0"/>
  </p:normalViewPr>
  <p:slideViewPr>
    <p:cSldViewPr>
      <p:cViewPr varScale="1">
        <p:scale>
          <a:sx n="76" d="100"/>
          <a:sy n="76" d="100"/>
        </p:scale>
        <p:origin x="1182"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5136"/>
    </p:cViewPr>
  </p:sorterViewPr>
  <p:notesViewPr>
    <p:cSldViewPr>
      <p:cViewPr>
        <p:scale>
          <a:sx n="60" d="100"/>
          <a:sy n="60" d="100"/>
        </p:scale>
        <p:origin x="2694" y="-2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D:\AGAP%20LENOVO\AGAP%20PRINC%20REPORTES\CUADROS%20PRINCIPALES\PYE%20GRAFICOS%20AGAP.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AGAP%20LENOVO\AGAP%20PRINC%20REPORTES\CUADROS%20PRINCIPALES\PYE%20GRAFICOS%20AGAP.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AGAP%20LENOVO\AGAP%20PRINC%20REPORTES\CUADROS%20PRINCIPALES\PYE%20GRAFICOS%20AGAP.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AGAP%20LENOVO\AGAP%20PRINC%20REPORTES\CUADROS%20PRINCIPALES\PYE%20GRAFICOS%20AGAP.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AGAP%20LENOVO\AGAP%20PRINC%20REPORTES\CUADROS%20PRINCIPALES\PYE%20GRAFICOS%20AGAP.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AGAP%20LENOVO\AGAP%20PRINC%20REPORTES\CUADROS%20PRINCIPALES\PYE%20FRUTAS%20POR%20CONTINENTES.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D:\AGAP%20LENOVO\AGAP%20PRINC%20REPORTES\CUADROS%20PRINCIPALES\PYE%20FRUTAS%20POR%20CONTINENTE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D:\AGAP%20LENOVO\AGAP%20PRINC%20REPORTES\CUADROS%20PRINCIPALES\PYE%20FRUTAS%20POR%20CONTINENTE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file:///D:\AGAP%20LENOVO\AGAP%20PRINC%20REPORTES\CUADROS%20PRINCIPALES\PYE%20FRUTAS%20POR%20CONTINENTE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2000 - US$ 106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9295909187197233"/>
          <c:y val="3.5782320053529305E-2"/>
        </c:manualLayout>
      </c:layout>
      <c:overlay val="0"/>
      <c:spPr>
        <a:noFill/>
        <a:ln>
          <a:noFill/>
        </a:ln>
        <a:effectLst/>
      </c:spPr>
    </c:title>
    <c:autoTitleDeleted val="0"/>
    <c:plotArea>
      <c:layout>
        <c:manualLayout>
          <c:layoutTarget val="inner"/>
          <c:xMode val="edge"/>
          <c:yMode val="edge"/>
          <c:x val="0.31394390331072453"/>
          <c:y val="0.21575778712505195"/>
          <c:w val="0.4101816074682732"/>
          <c:h val="0.70551246983877625"/>
        </c:manualLayout>
      </c:layout>
      <c:pieChart>
        <c:varyColors val="1"/>
        <c:ser>
          <c:idx val="1"/>
          <c:order val="0"/>
          <c:tx>
            <c:strRef>
              <c:f>'PYE F&amp;H'!$B$2</c:f>
              <c:strCache>
                <c:ptCount val="1"/>
                <c:pt idx="0">
                  <c:v>2000</c:v>
                </c:pt>
              </c:strCache>
            </c:strRef>
          </c:tx>
          <c:dPt>
            <c:idx val="0"/>
            <c:bubble3D val="0"/>
            <c:spPr>
              <a:solidFill>
                <a:srgbClr val="FF0000"/>
              </a:solidFill>
              <a:ln w="19050">
                <a:solidFill>
                  <a:schemeClr val="lt1"/>
                </a:solidFill>
              </a:ln>
              <a:effectLst/>
            </c:spPr>
          </c:dPt>
          <c:dPt>
            <c:idx val="1"/>
            <c:bubble3D val="0"/>
            <c:spPr>
              <a:solidFill>
                <a:srgbClr val="FFC000"/>
              </a:solidFill>
              <a:ln w="19050">
                <a:solidFill>
                  <a:schemeClr val="lt1"/>
                </a:solidFill>
              </a:ln>
              <a:effectLst/>
            </c:spPr>
          </c:dPt>
          <c:dLbls>
            <c:dLbl>
              <c:idx val="0"/>
              <c:layout>
                <c:manualLayout>
                  <c:x val="4.4987384139522973E-3"/>
                  <c:y val="3.6601417502528683E-2"/>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1.307107141768581E-2"/>
                  <c:y val="2.3155186728836218E-2"/>
                </c:manualLayout>
              </c:layout>
              <c:spPr>
                <a:noFill/>
                <a:ln>
                  <a:solidFill>
                    <a:sysClr val="windowText" lastClr="000000">
                      <a:lumMod val="25000"/>
                      <a:lumOff val="75000"/>
                    </a:sysClr>
                  </a:solidFill>
                </a:ln>
                <a:effectLst/>
              </c:spPr>
              <c:txPr>
                <a:bodyPr rot="0" spcFirstLastPara="1" vertOverflow="ellipsis" vert="horz" wrap="square" lIns="38100" tIns="19050" rIns="38100" bIns="19050" anchor="ctr" anchorCtr="1">
                  <a:noAutofit/>
                </a:bodyPr>
                <a:lstStyle/>
                <a:p>
                  <a:pPr>
                    <a:defRPr sz="13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3162770992194232"/>
                      <c:h val="0.25706661525976948"/>
                    </c:manualLayout>
                  </c15:layout>
                </c:ext>
              </c:extLst>
            </c:dLbl>
            <c:spPr>
              <a:noFill/>
              <a:ln>
                <a:solidFill>
                  <a:sysClr val="windowText" lastClr="000000">
                    <a:lumMod val="25000"/>
                    <a:lumOff val="75000"/>
                  </a:sysClr>
                </a:solid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'PYE F&amp;H'!$A$3:$A$4</c:f>
              <c:strCache>
                <c:ptCount val="2"/>
                <c:pt idx="0">
                  <c:v>FRUTAS FRESCAS</c:v>
                </c:pt>
                <c:pt idx="1">
                  <c:v>HORTALIZAS FRESCAS</c:v>
                </c:pt>
              </c:strCache>
            </c:strRef>
          </c:cat>
          <c:val>
            <c:numRef>
              <c:f>'PYE F&amp;H'!$B$3:$B$4</c:f>
              <c:numCache>
                <c:formatCode>General</c:formatCode>
                <c:ptCount val="2"/>
                <c:pt idx="0">
                  <c:v>39</c:v>
                </c:pt>
                <c:pt idx="1">
                  <c:v>67</c:v>
                </c:pt>
              </c:numCache>
            </c:numRef>
          </c:val>
        </c:ser>
        <c:ser>
          <c:idx val="0"/>
          <c:order val="1"/>
          <c:tx>
            <c:strRef>
              <c:f>'PYE F&amp;H'!$B$2</c:f>
              <c:strCache>
                <c:ptCount val="1"/>
                <c:pt idx="0">
                  <c:v>2000</c:v>
                </c:pt>
              </c:strCache>
            </c:strRef>
          </c:tx>
          <c:dPt>
            <c:idx val="0"/>
            <c:bubble3D val="0"/>
            <c:spPr>
              <a:solidFill>
                <a:schemeClr val="accent1"/>
              </a:solidFill>
              <a:ln w="19050">
                <a:solidFill>
                  <a:schemeClr val="lt1"/>
                </a:solidFill>
              </a:ln>
              <a:effectLst/>
            </c:spPr>
          </c:dPt>
          <c:dPt>
            <c:idx val="1"/>
            <c:bubble3D val="0"/>
            <c:spPr>
              <a:solidFill>
                <a:srgbClr val="FF0000"/>
              </a:solidFill>
              <a:ln w="19050">
                <a:solidFill>
                  <a:schemeClr val="lt1"/>
                </a:solidFill>
              </a:ln>
              <a:effectLst/>
            </c:spPr>
          </c:dPt>
          <c:dPt>
            <c:idx val="2"/>
            <c:bubble3D val="0"/>
            <c:spPr>
              <a:solidFill>
                <a:srgbClr val="0070C0"/>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tx2"/>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Lbls>
            <c:dLbl>
              <c:idx val="0"/>
              <c:layout>
                <c:manualLayout>
                  <c:x val="1.9264329424753392E-2"/>
                  <c:y val="-1.4192223133663712E-2"/>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4.6476377952756158E-3"/>
                  <c:y val="2.3155186728836218E-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2.3327865266841646E-2"/>
                  <c:y val="7.2667401631952844E-2"/>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0.17054735345581803"/>
                  <c:y val="-1.1101458200453076E-2"/>
                </c:manualLayout>
              </c:layout>
              <c:showLegendKey val="0"/>
              <c:showVal val="0"/>
              <c:showCatName val="1"/>
              <c:showSerName val="0"/>
              <c:showPercent val="1"/>
              <c:showBubbleSize val="0"/>
              <c:extLst>
                <c:ext xmlns:c15="http://schemas.microsoft.com/office/drawing/2012/chart" uri="{CE6537A1-D6FC-4f65-9D91-7224C49458BB}"/>
              </c:extLst>
            </c:dLbl>
            <c:spPr>
              <a:noFill/>
              <a:ln>
                <a:solidFill>
                  <a:sysClr val="windowText" lastClr="000000">
                    <a:lumMod val="25000"/>
                    <a:lumOff val="75000"/>
                  </a:sysClr>
                </a:solid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'PYE F&amp;H'!$A$3:$A$4</c:f>
              <c:strCache>
                <c:ptCount val="2"/>
                <c:pt idx="0">
                  <c:v>FRUTAS FRESCAS</c:v>
                </c:pt>
                <c:pt idx="1">
                  <c:v>HORTALIZAS FRESCAS</c:v>
                </c:pt>
              </c:strCache>
            </c:strRef>
          </c:cat>
          <c:val>
            <c:numRef>
              <c:f>'PYE F&amp;H'!$B$3:$B$11</c:f>
              <c:numCache>
                <c:formatCode>General</c:formatCode>
                <c:ptCount val="9"/>
                <c:pt idx="0">
                  <c:v>39</c:v>
                </c:pt>
                <c:pt idx="1">
                  <c:v>67</c:v>
                </c:pt>
                <c:pt idx="2" formatCode="#,##0">
                  <c:v>106</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2005 - US$ 347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8705285546765186"/>
          <c:y val="3.5782320053529305E-2"/>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1394390331072453"/>
          <c:y val="0.21575778712505195"/>
          <c:w val="0.4101816074682732"/>
          <c:h val="0.70551246983877625"/>
        </c:manualLayout>
      </c:layout>
      <c:pieChart>
        <c:varyColors val="1"/>
        <c:ser>
          <c:idx val="1"/>
          <c:order val="0"/>
          <c:tx>
            <c:strRef>
              <c:f>'PYE F&amp;H'!$R$2</c:f>
              <c:strCache>
                <c:ptCount val="1"/>
                <c:pt idx="0">
                  <c:v>2005</c:v>
                </c:pt>
              </c:strCache>
            </c:strRef>
          </c:tx>
          <c:spPr>
            <a:solidFill>
              <a:srgbClr val="FF0000"/>
            </a:solidFill>
          </c:spPr>
          <c:dPt>
            <c:idx val="0"/>
            <c:bubble3D val="0"/>
            <c:spPr>
              <a:solidFill>
                <a:srgbClr val="FF0000"/>
              </a:solidFill>
              <a:ln w="19050">
                <a:solidFill>
                  <a:schemeClr val="lt1"/>
                </a:solidFill>
              </a:ln>
              <a:effectLst/>
            </c:spPr>
          </c:dPt>
          <c:dPt>
            <c:idx val="1"/>
            <c:bubble3D val="0"/>
            <c:spPr>
              <a:solidFill>
                <a:srgbClr val="FFC000"/>
              </a:solidFill>
              <a:ln w="19050">
                <a:solidFill>
                  <a:schemeClr val="lt1"/>
                </a:solidFill>
              </a:ln>
              <a:effectLst/>
            </c:spPr>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300" b="1" i="0" u="none" strike="noStrike" kern="1200" baseline="0">
                    <a:solidFill>
                      <a:sysClr val="windowText" lastClr="000000"/>
                    </a:solidFill>
                    <a:latin typeface="+mn-lt"/>
                    <a:ea typeface="+mn-ea"/>
                    <a:cs typeface="+mn-cs"/>
                  </a:defRPr>
                </a:pPr>
                <a:endParaRPr lang="es-P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'PYE F&amp;H'!$Q$3:$Q$4</c:f>
              <c:strCache>
                <c:ptCount val="2"/>
                <c:pt idx="0">
                  <c:v>FRUTAS FRESCAS</c:v>
                </c:pt>
                <c:pt idx="1">
                  <c:v>HORTALIZAS FRESCAS</c:v>
                </c:pt>
              </c:strCache>
            </c:strRef>
          </c:cat>
          <c:val>
            <c:numRef>
              <c:f>'PYE F&amp;H'!$R$3:$R$4</c:f>
              <c:numCache>
                <c:formatCode>0</c:formatCode>
                <c:ptCount val="2"/>
                <c:pt idx="0">
                  <c:v>153.05636862000046</c:v>
                </c:pt>
                <c:pt idx="1">
                  <c:v>193.81814895000184</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b="1" u="sng">
                <a:solidFill>
                  <a:sysClr val="windowText" lastClr="000000"/>
                </a:solidFill>
              </a:rPr>
              <a:t>2010 - US$ 861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30477156468061328"/>
          <c:y val="3.070295598991006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1394390331072453"/>
          <c:y val="0.21575778712505195"/>
          <c:w val="0.4101816074682732"/>
          <c:h val="0.70551246983877625"/>
        </c:manualLayout>
      </c:layout>
      <c:pieChart>
        <c:varyColors val="1"/>
        <c:ser>
          <c:idx val="1"/>
          <c:order val="0"/>
          <c:tx>
            <c:strRef>
              <c:f>'PYE F&amp;H'!$B$17</c:f>
              <c:strCache>
                <c:ptCount val="1"/>
                <c:pt idx="0">
                  <c:v>2010</c:v>
                </c:pt>
              </c:strCache>
            </c:strRef>
          </c:tx>
          <c:spPr>
            <a:solidFill>
              <a:srgbClr val="FFC000"/>
            </a:solidFill>
          </c:spPr>
          <c:dPt>
            <c:idx val="0"/>
            <c:bubble3D val="0"/>
            <c:spPr>
              <a:solidFill>
                <a:srgbClr val="FF0000"/>
              </a:solidFill>
              <a:ln w="19050">
                <a:solidFill>
                  <a:schemeClr val="lt1"/>
                </a:solidFill>
              </a:ln>
              <a:effectLst/>
            </c:spPr>
          </c:dPt>
          <c:dPt>
            <c:idx val="1"/>
            <c:bubble3D val="0"/>
            <c:spPr>
              <a:solidFill>
                <a:srgbClr val="FFC000"/>
              </a:solidFill>
              <a:ln w="19050">
                <a:solidFill>
                  <a:schemeClr val="lt1"/>
                </a:solidFill>
              </a:ln>
              <a:effectLst/>
            </c:spPr>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300" b="1" i="0" u="none" strike="noStrike" kern="1200" baseline="0">
                    <a:solidFill>
                      <a:sysClr val="windowText" lastClr="000000"/>
                    </a:solidFill>
                    <a:latin typeface="+mn-lt"/>
                    <a:ea typeface="+mn-ea"/>
                    <a:cs typeface="+mn-cs"/>
                  </a:defRPr>
                </a:pPr>
                <a:endParaRPr lang="es-P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'PYE F&amp;H'!$A$18:$A$19</c:f>
              <c:strCache>
                <c:ptCount val="2"/>
                <c:pt idx="0">
                  <c:v>FRUTAS FRESCAS</c:v>
                </c:pt>
                <c:pt idx="1">
                  <c:v>HORTALIZAS FRESCAS</c:v>
                </c:pt>
              </c:strCache>
            </c:strRef>
          </c:cat>
          <c:val>
            <c:numRef>
              <c:f>'PYE F&amp;H'!$B$18:$B$19</c:f>
              <c:numCache>
                <c:formatCode>0</c:formatCode>
                <c:ptCount val="2"/>
                <c:pt idx="0">
                  <c:v>500.89253776999908</c:v>
                </c:pt>
                <c:pt idx="1">
                  <c:v>359.91136705000406</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2015 - US$ 2,165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8409973726549159"/>
          <c:y val="3.0781098174598984E-2"/>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1394390331072453"/>
          <c:y val="0.21575778712505195"/>
          <c:w val="0.4101816074682732"/>
          <c:h val="0.70551246983877625"/>
        </c:manualLayout>
      </c:layout>
      <c:pieChart>
        <c:varyColors val="1"/>
        <c:ser>
          <c:idx val="1"/>
          <c:order val="0"/>
          <c:tx>
            <c:strRef>
              <c:f>'PYE F&amp;H'!$R$17</c:f>
              <c:strCache>
                <c:ptCount val="1"/>
                <c:pt idx="0">
                  <c:v>2014</c:v>
                </c:pt>
              </c:strCache>
            </c:strRef>
          </c:tx>
          <c:spPr>
            <a:solidFill>
              <a:srgbClr val="FF0000"/>
            </a:solidFill>
          </c:spPr>
          <c:dPt>
            <c:idx val="0"/>
            <c:bubble3D val="0"/>
            <c:spPr>
              <a:solidFill>
                <a:srgbClr val="FF0000"/>
              </a:solidFill>
              <a:ln w="19050">
                <a:solidFill>
                  <a:schemeClr val="lt1"/>
                </a:solidFill>
              </a:ln>
              <a:effectLst/>
            </c:spPr>
          </c:dPt>
          <c:dPt>
            <c:idx val="1"/>
            <c:bubble3D val="0"/>
            <c:spPr>
              <a:solidFill>
                <a:srgbClr val="FFC000"/>
              </a:solidFill>
              <a:ln w="19050">
                <a:solidFill>
                  <a:schemeClr val="lt1"/>
                </a:solidFill>
              </a:ln>
              <a:effectLst/>
            </c:spPr>
          </c:dPt>
          <c:dLbls>
            <c:dLbl>
              <c:idx val="0"/>
              <c:layout>
                <c:manualLayout>
                  <c:x val="6.7921718649685534E-2"/>
                  <c:y val="-0.2031745625447694"/>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3.3960743060346632E-2"/>
                  <c:y val="0.1219047375268616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468416168298902"/>
                      <c:h val="0.2615700149480325"/>
                    </c:manualLayout>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300" b="1" i="0" u="none" strike="noStrike" kern="1200" baseline="0">
                    <a:solidFill>
                      <a:sysClr val="windowText" lastClr="000000"/>
                    </a:solidFill>
                    <a:latin typeface="+mn-lt"/>
                    <a:ea typeface="+mn-ea"/>
                    <a:cs typeface="+mn-cs"/>
                  </a:defRPr>
                </a:pPr>
                <a:endParaRPr lang="es-P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'PYE F&amp;H'!$Q$18:$Q$19</c:f>
              <c:strCache>
                <c:ptCount val="2"/>
                <c:pt idx="0">
                  <c:v>FRUTAS FRESCAS</c:v>
                </c:pt>
                <c:pt idx="1">
                  <c:v>HORTALIZAS FRESCAS</c:v>
                </c:pt>
              </c:strCache>
            </c:strRef>
          </c:cat>
          <c:val>
            <c:numRef>
              <c:f>'PYE F&amp;H'!$R$18:$R$19</c:f>
              <c:numCache>
                <c:formatCode>0</c:formatCode>
                <c:ptCount val="2"/>
                <c:pt idx="0" formatCode="_ * #,##0_ ;_ * \-#,##0_ ;_ * &quot;-&quot;??_ ;_ @_ ">
                  <c:v>1651.7849776600922</c:v>
                </c:pt>
                <c:pt idx="1">
                  <c:v>513.09776121001403</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2010 - US$ 861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8705285546765186"/>
          <c:y val="8.1723730039799105E-4"/>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1099078510856437"/>
          <c:y val="0.30162228635807492"/>
          <c:w val="0.4101816074682732"/>
          <c:h val="0.70551246983877625"/>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2000 - US$ 39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9000597366981207"/>
          <c:y val="1.5314596486388497E-3"/>
        </c:manualLayout>
      </c:layout>
      <c:overlay val="0"/>
      <c:spPr>
        <a:noFill/>
        <a:ln>
          <a:noFill/>
        </a:ln>
        <a:effectLst/>
      </c:spPr>
    </c:title>
    <c:autoTitleDeleted val="0"/>
    <c:plotArea>
      <c:layout>
        <c:manualLayout>
          <c:layoutTarget val="inner"/>
          <c:xMode val="edge"/>
          <c:yMode val="edge"/>
          <c:x val="0.30508454870424384"/>
          <c:y val="0.30086965878210614"/>
          <c:w val="0.4101816074682732"/>
          <c:h val="0.70551246983877625"/>
        </c:manualLayout>
      </c:layout>
      <c:pieChart>
        <c:varyColors val="1"/>
        <c:ser>
          <c:idx val="1"/>
          <c:order val="0"/>
          <c:tx>
            <c:strRef>
              <c:f>'PYE CONTINENTES'!$B$2</c:f>
              <c:strCache>
                <c:ptCount val="1"/>
                <c:pt idx="0">
                  <c:v>2000</c:v>
                </c:pt>
              </c:strCache>
            </c:strRef>
          </c:tx>
          <c:spPr>
            <a:ln>
              <a:noFill/>
            </a:ln>
          </c:spPr>
          <c:dPt>
            <c:idx val="0"/>
            <c:bubble3D val="0"/>
            <c:explosion val="4"/>
            <c:spPr>
              <a:solidFill>
                <a:srgbClr val="92D050"/>
              </a:solidFill>
              <a:ln w="19050">
                <a:noFill/>
              </a:ln>
              <a:effectLst/>
            </c:spPr>
          </c:dPt>
          <c:dPt>
            <c:idx val="1"/>
            <c:bubble3D val="0"/>
            <c:spPr>
              <a:solidFill>
                <a:srgbClr val="00B0F0"/>
              </a:solidFill>
              <a:ln w="19050">
                <a:noFill/>
              </a:ln>
              <a:effectLst/>
            </c:spPr>
          </c:dPt>
          <c:dPt>
            <c:idx val="2"/>
            <c:bubble3D val="0"/>
            <c:spPr>
              <a:solidFill>
                <a:srgbClr val="FF0000"/>
              </a:solidFill>
              <a:ln w="19050">
                <a:noFill/>
              </a:ln>
              <a:effectLst/>
            </c:spPr>
          </c:dPt>
          <c:dPt>
            <c:idx val="3"/>
            <c:bubble3D val="0"/>
            <c:spPr>
              <a:solidFill>
                <a:srgbClr val="FFC000"/>
              </a:solidFill>
              <a:ln>
                <a:noFill/>
              </a:ln>
            </c:spPr>
          </c:dPt>
          <c:dPt>
            <c:idx val="4"/>
            <c:bubble3D val="0"/>
            <c:spPr>
              <a:solidFill>
                <a:srgbClr val="002060"/>
              </a:solidFill>
              <a:ln w="19050">
                <a:noFill/>
              </a:ln>
              <a:effectLst/>
            </c:spPr>
          </c:dPt>
          <c:dLbls>
            <c:dLbl>
              <c:idx val="0"/>
              <c:layout>
                <c:manualLayout>
                  <c:x val="-5.8848437370293506E-3"/>
                  <c:y val="-7.8389781903458078E-2"/>
                </c:manualLayout>
              </c:layout>
              <c:showLegendKey val="0"/>
              <c:showVal val="0"/>
              <c:showCatName val="1"/>
              <c:showSerName val="0"/>
              <c:showPercent val="1"/>
              <c:showBubbleSize val="0"/>
              <c:extLst>
                <c:ext xmlns:c15="http://schemas.microsoft.com/office/drawing/2012/chart" uri="{CE6537A1-D6FC-4f65-9D91-7224C49458BB}">
                  <c15:layout>
                    <c:manualLayout>
                      <c:w val="0.25848643623508588"/>
                      <c:h val="0.21279256495734533"/>
                    </c:manualLayout>
                  </c15:layout>
                </c:ext>
              </c:extLst>
            </c:dLbl>
            <c:dLbl>
              <c:idx val="1"/>
              <c:layout>
                <c:manualLayout>
                  <c:x val="1.0118034041779387E-2"/>
                  <c:y val="3.3031580429053978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Lst>
            </c:dLbl>
            <c:dLbl>
              <c:idx val="2"/>
              <c:layout>
                <c:manualLayout>
                  <c:x val="-0.11381038516334818"/>
                  <c:y val="6.4024860882721538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2.3625061881778073E-2"/>
                  <c:y val="-1.2187805117991593E-2"/>
                </c:manualLayout>
              </c:layout>
              <c:showLegendKey val="0"/>
              <c:showVal val="0"/>
              <c:showCatName val="1"/>
              <c:showSerName val="0"/>
              <c:showPercent val="1"/>
              <c:showBubbleSize val="0"/>
              <c:extLst>
                <c:ext xmlns:c15="http://schemas.microsoft.com/office/drawing/2012/chart" uri="{CE6537A1-D6FC-4f65-9D91-7224C49458BB}">
                  <c15:layout>
                    <c:manualLayout>
                      <c:w val="0.22517526291471834"/>
                      <c:h val="0.1474653949808353"/>
                    </c:manualLayout>
                  </c15:layout>
                </c:ext>
              </c:extLst>
            </c:dLbl>
            <c:dLbl>
              <c:idx val="4"/>
              <c:layout>
                <c:manualLayout>
                  <c:x val="0.18339050058608933"/>
                  <c:y val="7.2849587693365331E-2"/>
                </c:manualLayout>
              </c:layout>
              <c:showLegendKey val="0"/>
              <c:showVal val="0"/>
              <c:showCatName val="1"/>
              <c:showSerName val="0"/>
              <c:showPercent val="1"/>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'PYE CONTINENTES'!$A$3:$A$7</c:f>
              <c:strCache>
                <c:ptCount val="5"/>
                <c:pt idx="0">
                  <c:v>NORTEAMERICA</c:v>
                </c:pt>
                <c:pt idx="1">
                  <c:v>EUROPA</c:v>
                </c:pt>
                <c:pt idx="2">
                  <c:v>ASIA</c:v>
                </c:pt>
                <c:pt idx="3">
                  <c:v>SUDAMERICA</c:v>
                </c:pt>
                <c:pt idx="4">
                  <c:v>OTROS</c:v>
                </c:pt>
              </c:strCache>
            </c:strRef>
          </c:cat>
          <c:val>
            <c:numRef>
              <c:f>'PYE CONTINENTES'!$B$3:$B$7</c:f>
              <c:numCache>
                <c:formatCode>#,##0</c:formatCode>
                <c:ptCount val="5"/>
                <c:pt idx="0">
                  <c:v>19.100999410000007</c:v>
                </c:pt>
                <c:pt idx="1">
                  <c:v>16.517372310000006</c:v>
                </c:pt>
                <c:pt idx="2">
                  <c:v>1.5259480499999998</c:v>
                </c:pt>
                <c:pt idx="3">
                  <c:v>1.4269502899999988</c:v>
                </c:pt>
                <c:pt idx="4">
                  <c:v>0.18972549000000002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2005 - US$ 153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8705285546765186"/>
          <c:y val="1.6210355903516886E-2"/>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1099078510856437"/>
          <c:y val="0.29720449860011106"/>
          <c:w val="0.4101816074682732"/>
          <c:h val="0.70551246983877625"/>
        </c:manualLayout>
      </c:layout>
      <c:pieChart>
        <c:varyColors val="1"/>
        <c:ser>
          <c:idx val="1"/>
          <c:order val="0"/>
          <c:tx>
            <c:strRef>
              <c:f>'PYE CONTINENTES'!$R$3</c:f>
              <c:strCache>
                <c:ptCount val="1"/>
                <c:pt idx="0">
                  <c:v>2005</c:v>
                </c:pt>
              </c:strCache>
            </c:strRef>
          </c:tx>
          <c:spPr>
            <a:solidFill>
              <a:srgbClr val="FF0000"/>
            </a:solidFill>
          </c:spPr>
          <c:dPt>
            <c:idx val="0"/>
            <c:bubble3D val="0"/>
            <c:spPr>
              <a:solidFill>
                <a:srgbClr val="00B0F0"/>
              </a:solidFill>
              <a:ln w="19050">
                <a:solidFill>
                  <a:schemeClr val="lt1"/>
                </a:solidFill>
              </a:ln>
              <a:effectLst/>
            </c:spPr>
          </c:dPt>
          <c:dPt>
            <c:idx val="1"/>
            <c:bubble3D val="0"/>
            <c:spPr>
              <a:solidFill>
                <a:srgbClr val="92D050"/>
              </a:solidFill>
              <a:ln w="19050">
                <a:solidFill>
                  <a:schemeClr val="lt1"/>
                </a:solidFill>
              </a:ln>
              <a:effectLst/>
            </c:spPr>
          </c:dPt>
          <c:dPt>
            <c:idx val="2"/>
            <c:bubble3D val="0"/>
            <c:spPr>
              <a:solidFill>
                <a:srgbClr val="FF0000"/>
              </a:solidFill>
              <a:ln w="19050">
                <a:solidFill>
                  <a:schemeClr val="lt1"/>
                </a:solidFill>
              </a:ln>
              <a:effectLst/>
            </c:spPr>
          </c:dPt>
          <c:dPt>
            <c:idx val="3"/>
            <c:bubble3D val="0"/>
            <c:spPr>
              <a:solidFill>
                <a:srgbClr val="FFC000"/>
              </a:solidFill>
              <a:ln w="19050">
                <a:solidFill>
                  <a:schemeClr val="lt1"/>
                </a:solidFill>
              </a:ln>
              <a:effectLst/>
            </c:spPr>
          </c:dPt>
          <c:dPt>
            <c:idx val="4"/>
            <c:bubble3D val="0"/>
            <c:spPr>
              <a:solidFill>
                <a:srgbClr val="002060"/>
              </a:solidFill>
              <a:ln w="19050">
                <a:solidFill>
                  <a:schemeClr val="lt1"/>
                </a:solidFill>
              </a:ln>
              <a:effectLst/>
            </c:spPr>
          </c:dPt>
          <c:dLbls>
            <c:dLbl>
              <c:idx val="0"/>
              <c:layout>
                <c:manualLayout>
                  <c:x val="-2.953118202160349E-3"/>
                  <c:y val="1.975307873896034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8471545078419241"/>
                      <c:h val="0.19740013710503079"/>
                    </c:manualLayout>
                  </c15:layout>
                </c:ext>
              </c:extLst>
            </c:dLbl>
            <c:dLbl>
              <c:idx val="1"/>
              <c:layout>
                <c:manualLayout>
                  <c:x val="0"/>
                  <c:y val="-2.4691348423700427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0284017887060205"/>
                      <c:h val="0.23411597779100699"/>
                    </c:manualLayout>
                  </c15:layout>
                </c:ext>
              </c:extLst>
            </c:dLbl>
            <c:dLbl>
              <c:idx val="2"/>
              <c:layout>
                <c:manualLayout>
                  <c:x val="-0.10483569617668857"/>
                  <c:y val="3.9143917766407729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5562119073911429"/>
                      <c:h val="0.16106380438852749"/>
                    </c:manualLayout>
                  </c15:layout>
                </c:ext>
              </c:extLst>
            </c:dLbl>
            <c:dLbl>
              <c:idx val="3"/>
              <c:layout>
                <c:manualLayout>
                  <c:x val="3.6914093791499104E-2"/>
                  <c:y val="-1.476950917876575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141076037213007"/>
                      <c:h val="0.1732525852772597"/>
                    </c:manualLayout>
                  </c15:layout>
                </c:ext>
              </c:extLst>
            </c:dLbl>
            <c:dLbl>
              <c:idx val="4"/>
              <c:layout>
                <c:manualLayout>
                  <c:x val="0.20376515594905661"/>
                  <c:y val="2.4147749918246385E-2"/>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sysClr val="window" lastClr="FFFFFF"/>
              </a:solidFill>
              <a:ln>
                <a:noFill/>
              </a:ln>
              <a:effectLst/>
            </c:spPr>
            <c:txPr>
              <a:bodyPr rot="0" spcFirstLastPara="1" vertOverflow="clip" horzOverflow="clip" vert="horz" wrap="square" lIns="38100" tIns="19050" rIns="38100" bIns="19050" anchor="ctr" anchorCtr="0">
                <a:spAutoFit/>
              </a:bodyPr>
              <a:lstStyle/>
              <a:p>
                <a:pPr algn="ctr">
                  <a:defRPr lang="es-PE" sz="1100" b="1" i="0" u="none" strike="noStrike" kern="1200" baseline="0">
                    <a:solidFill>
                      <a:schemeClr val="tx1">
                        <a:lumMod val="75000"/>
                        <a:lumOff val="25000"/>
                      </a:schemeClr>
                    </a:solidFill>
                    <a:latin typeface="+mn-lt"/>
                    <a:ea typeface="+mn-ea"/>
                    <a:cs typeface="+mn-cs"/>
                  </a:defRPr>
                </a:pPr>
                <a:endParaRPr lang="es-P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'PYE CONTINENTES'!$Q$4:$Q$8</c:f>
              <c:strCache>
                <c:ptCount val="5"/>
                <c:pt idx="0">
                  <c:v>EUROPA</c:v>
                </c:pt>
                <c:pt idx="1">
                  <c:v>NORTEAMERICA</c:v>
                </c:pt>
                <c:pt idx="2">
                  <c:v>ASIA</c:v>
                </c:pt>
                <c:pt idx="3">
                  <c:v>SUDAMERICA</c:v>
                </c:pt>
                <c:pt idx="4">
                  <c:v>OTROS</c:v>
                </c:pt>
              </c:strCache>
            </c:strRef>
          </c:cat>
          <c:val>
            <c:numRef>
              <c:f>'PYE CONTINENTES'!$R$4:$R$8</c:f>
              <c:numCache>
                <c:formatCode>0</c:formatCode>
                <c:ptCount val="5"/>
                <c:pt idx="0">
                  <c:v>75.391787929999552</c:v>
                </c:pt>
                <c:pt idx="1">
                  <c:v>59.002508550000151</c:v>
                </c:pt>
                <c:pt idx="2">
                  <c:v>14.823103879999907</c:v>
                </c:pt>
                <c:pt idx="3">
                  <c:v>1.8315069599999987</c:v>
                </c:pt>
                <c:pt idx="4">
                  <c:v>2.0074613000000001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2010 - US$ 501 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8705285546765186"/>
          <c:y val="8.1723730039799105E-4"/>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1099078510856437"/>
          <c:y val="0.30162228635807492"/>
          <c:w val="0.4101816074682732"/>
          <c:h val="0.70551246983877625"/>
        </c:manualLayout>
      </c:layout>
      <c:pieChart>
        <c:varyColors val="1"/>
        <c:ser>
          <c:idx val="1"/>
          <c:order val="0"/>
          <c:tx>
            <c:strRef>
              <c:f>'PYE CONTINENTES'!$B$17</c:f>
              <c:strCache>
                <c:ptCount val="1"/>
                <c:pt idx="0">
                  <c:v>2010</c:v>
                </c:pt>
              </c:strCache>
            </c:strRef>
          </c:tx>
          <c:spPr>
            <a:solidFill>
              <a:srgbClr val="FFC000"/>
            </a:solidFill>
          </c:spPr>
          <c:dPt>
            <c:idx val="0"/>
            <c:bubble3D val="0"/>
            <c:spPr>
              <a:solidFill>
                <a:srgbClr val="00B0F0"/>
              </a:solidFill>
              <a:ln w="19050">
                <a:solidFill>
                  <a:schemeClr val="lt1"/>
                </a:solidFill>
              </a:ln>
              <a:effectLst/>
            </c:spPr>
          </c:dPt>
          <c:dPt>
            <c:idx val="1"/>
            <c:bubble3D val="0"/>
            <c:spPr>
              <a:solidFill>
                <a:srgbClr val="92D050"/>
              </a:solidFill>
              <a:ln w="19050">
                <a:solidFill>
                  <a:schemeClr val="lt1"/>
                </a:solidFill>
              </a:ln>
              <a:effectLst/>
            </c:spPr>
          </c:dPt>
          <c:dPt>
            <c:idx val="2"/>
            <c:bubble3D val="0"/>
            <c:spPr>
              <a:solidFill>
                <a:srgbClr val="FF0000"/>
              </a:solidFill>
              <a:ln w="19050">
                <a:solidFill>
                  <a:schemeClr val="lt1"/>
                </a:solidFill>
              </a:ln>
              <a:effectLst/>
            </c:spPr>
          </c:dPt>
          <c:dPt>
            <c:idx val="3"/>
            <c:bubble3D val="0"/>
            <c:spPr>
              <a:solidFill>
                <a:srgbClr val="FFC000"/>
              </a:solidFill>
              <a:ln w="19050">
                <a:solidFill>
                  <a:schemeClr val="lt1"/>
                </a:solidFill>
              </a:ln>
              <a:effectLst/>
            </c:spPr>
          </c:dPt>
          <c:dPt>
            <c:idx val="4"/>
            <c:bubble3D val="0"/>
            <c:spPr>
              <a:solidFill>
                <a:srgbClr val="002060"/>
              </a:solidFill>
              <a:ln w="19050">
                <a:solidFill>
                  <a:schemeClr val="lt1"/>
                </a:solidFill>
              </a:ln>
              <a:effectLst/>
            </c:spPr>
          </c:dPt>
          <c:dLbls>
            <c:dLbl>
              <c:idx val="1"/>
              <c:layout>
                <c:manualLayout>
                  <c:x val="-1.7718709212961453E-2"/>
                  <c:y val="-5.7127644958742792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7330899684899962"/>
                      <c:h val="0.19055379937214922"/>
                    </c:manualLayout>
                  </c15:layout>
                </c:ext>
              </c:extLst>
            </c:dLbl>
            <c:dLbl>
              <c:idx val="2"/>
              <c:layout>
                <c:manualLayout>
                  <c:x val="-8.8593546064807252E-2"/>
                  <c:y val="4.4651158429966829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9.4499782469127713E-2"/>
                  <c:y val="1.4846835935204325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55035705989412"/>
                      <c:h val="0.19566204776347812"/>
                    </c:manualLayout>
                  </c15:layout>
                </c:ext>
              </c:extLst>
            </c:dLbl>
            <c:dLbl>
              <c:idx val="4"/>
              <c:layout>
                <c:manualLayout>
                  <c:x val="0.23329633797065902"/>
                  <c:y val="9.9775470164075297E-3"/>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sysClr val="window" lastClr="FFFFFF"/>
              </a:solidFill>
              <a:ln>
                <a:noFill/>
              </a:ln>
              <a:effectLst/>
            </c:spPr>
            <c:txPr>
              <a:bodyPr rot="0" spcFirstLastPara="1" vertOverflow="clip" horzOverflow="clip" vert="horz" wrap="square" lIns="38100" tIns="19050" rIns="38100" bIns="19050" anchor="ctr" anchorCtr="0">
                <a:spAutoFit/>
              </a:bodyPr>
              <a:lstStyle/>
              <a:p>
                <a:pPr algn="ctr">
                  <a:defRPr lang="es-PE" sz="1100" b="1" i="0" u="none" strike="noStrike" kern="1200" baseline="0">
                    <a:solidFill>
                      <a:schemeClr val="tx1">
                        <a:lumMod val="75000"/>
                        <a:lumOff val="25000"/>
                      </a:schemeClr>
                    </a:solidFill>
                    <a:latin typeface="+mn-lt"/>
                    <a:ea typeface="+mn-ea"/>
                    <a:cs typeface="+mn-cs"/>
                  </a:defRPr>
                </a:pPr>
                <a:endParaRPr lang="es-P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'PYE CONTINENTES'!$A$18:$A$22</c:f>
              <c:strCache>
                <c:ptCount val="5"/>
                <c:pt idx="0">
                  <c:v>EUROPA</c:v>
                </c:pt>
                <c:pt idx="1">
                  <c:v>NORTEAMERICA</c:v>
                </c:pt>
                <c:pt idx="2">
                  <c:v>ASIA</c:v>
                </c:pt>
                <c:pt idx="3">
                  <c:v>SUDAMERICA</c:v>
                </c:pt>
                <c:pt idx="4">
                  <c:v>OTROS</c:v>
                </c:pt>
              </c:strCache>
            </c:strRef>
          </c:cat>
          <c:val>
            <c:numRef>
              <c:f>'PYE CONTINENTES'!$B$18:$B$22</c:f>
              <c:numCache>
                <c:formatCode>#,##0</c:formatCode>
                <c:ptCount val="5"/>
                <c:pt idx="0">
                  <c:v>285.3722426600001</c:v>
                </c:pt>
                <c:pt idx="1">
                  <c:v>140.83690208000036</c:v>
                </c:pt>
                <c:pt idx="2">
                  <c:v>51.564298190000216</c:v>
                </c:pt>
                <c:pt idx="3">
                  <c:v>12.972331230000005</c:v>
                </c:pt>
                <c:pt idx="4">
                  <c:v>10.146763610000001</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r>
              <a:rPr lang="en-US" sz="1600" b="1" u="sng">
                <a:solidFill>
                  <a:sysClr val="windowText" lastClr="000000"/>
                </a:solidFill>
              </a:rPr>
              <a:t>2015 - US$ 1,652</a:t>
            </a:r>
            <a:r>
              <a:rPr lang="en-US" sz="1600" b="1" u="sng" baseline="0">
                <a:solidFill>
                  <a:sysClr val="windowText" lastClr="000000"/>
                </a:solidFill>
              </a:rPr>
              <a:t> </a:t>
            </a:r>
            <a:r>
              <a:rPr lang="en-US" sz="1600" b="1" u="sng">
                <a:solidFill>
                  <a:sysClr val="windowText" lastClr="000000"/>
                </a:solidFill>
              </a:rPr>
              <a:t>MILLONES</a:t>
            </a:r>
            <a:r>
              <a:rPr lang="en-US" sz="1600" b="1" u="sng" baseline="0">
                <a:solidFill>
                  <a:sysClr val="windowText" lastClr="000000"/>
                </a:solidFill>
              </a:rPr>
              <a:t> </a:t>
            </a:r>
            <a:endParaRPr lang="en-US" sz="1600" b="1" u="sng">
              <a:solidFill>
                <a:sysClr val="windowText" lastClr="000000"/>
              </a:solidFill>
            </a:endParaRPr>
          </a:p>
        </c:rich>
      </c:tx>
      <c:layout>
        <c:manualLayout>
          <c:xMode val="edge"/>
          <c:yMode val="edge"/>
          <c:x val="0.28114661906333138"/>
          <c:y val="7.9030413327487305E-4"/>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ysClr val="windowText" lastClr="000000"/>
              </a:solidFill>
              <a:latin typeface="+mn-lt"/>
              <a:ea typeface="+mn-ea"/>
              <a:cs typeface="+mn-cs"/>
            </a:defRPr>
          </a:pPr>
          <a:endParaRPr lang="es-PE"/>
        </a:p>
      </c:txPr>
    </c:title>
    <c:autoTitleDeleted val="0"/>
    <c:plotArea>
      <c:layout>
        <c:manualLayout>
          <c:layoutTarget val="inner"/>
          <c:xMode val="edge"/>
          <c:yMode val="edge"/>
          <c:x val="0.32575637611936548"/>
          <c:y val="0.29135616661563274"/>
          <c:w val="0.4101816074682732"/>
          <c:h val="0.70551246983877625"/>
        </c:manualLayout>
      </c:layout>
      <c:pieChart>
        <c:varyColors val="1"/>
        <c:ser>
          <c:idx val="1"/>
          <c:order val="0"/>
          <c:tx>
            <c:strRef>
              <c:f>'PYE CONTINENTES'!$R$17</c:f>
              <c:strCache>
                <c:ptCount val="1"/>
                <c:pt idx="0">
                  <c:v>2015</c:v>
                </c:pt>
              </c:strCache>
            </c:strRef>
          </c:tx>
          <c:spPr>
            <a:solidFill>
              <a:srgbClr val="FF0000"/>
            </a:solidFill>
          </c:spPr>
          <c:dPt>
            <c:idx val="0"/>
            <c:bubble3D val="0"/>
            <c:spPr>
              <a:solidFill>
                <a:srgbClr val="00B0F0"/>
              </a:solidFill>
              <a:ln w="19050">
                <a:solidFill>
                  <a:schemeClr val="lt1"/>
                </a:solidFill>
              </a:ln>
              <a:effectLst/>
            </c:spPr>
          </c:dPt>
          <c:dPt>
            <c:idx val="1"/>
            <c:bubble3D val="0"/>
            <c:spPr>
              <a:solidFill>
                <a:srgbClr val="92D050"/>
              </a:solidFill>
              <a:ln w="19050">
                <a:solidFill>
                  <a:schemeClr val="lt1"/>
                </a:solidFill>
              </a:ln>
              <a:effectLst/>
            </c:spPr>
          </c:dPt>
          <c:dPt>
            <c:idx val="2"/>
            <c:bubble3D val="0"/>
            <c:spPr>
              <a:solidFill>
                <a:srgbClr val="FF0000"/>
              </a:solidFill>
              <a:ln w="19050">
                <a:solidFill>
                  <a:schemeClr val="lt1"/>
                </a:solidFill>
              </a:ln>
              <a:effectLst/>
            </c:spPr>
          </c:dPt>
          <c:dPt>
            <c:idx val="3"/>
            <c:bubble3D val="0"/>
            <c:spPr>
              <a:solidFill>
                <a:srgbClr val="FFC000"/>
              </a:solidFill>
              <a:ln w="19050">
                <a:solidFill>
                  <a:schemeClr val="lt1"/>
                </a:solidFill>
              </a:ln>
              <a:effectLst/>
            </c:spPr>
          </c:dPt>
          <c:dPt>
            <c:idx val="4"/>
            <c:bubble3D val="0"/>
            <c:spPr>
              <a:solidFill>
                <a:srgbClr val="002060"/>
              </a:solidFill>
              <a:ln w="19050">
                <a:solidFill>
                  <a:schemeClr val="lt1"/>
                </a:solidFill>
              </a:ln>
              <a:effectLst/>
            </c:spPr>
          </c:dPt>
          <c:dLbls>
            <c:dLbl>
              <c:idx val="0"/>
              <c:layout>
                <c:manualLayout>
                  <c:x val="5.9062364043203737E-3"/>
                  <c:y val="6.1742510412099522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8471545078419241"/>
                      <c:h val="0.18698406875960821"/>
                    </c:manualLayout>
                  </c15:layout>
                </c:ext>
              </c:extLst>
            </c:dLbl>
            <c:dLbl>
              <c:idx val="1"/>
              <c:layout>
                <c:manualLayout>
                  <c:x val="-7.2351395952925918E-2"/>
                  <c:y val="-6.997812494834292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7626211505115988"/>
                      <c:h val="0.23696844372271031"/>
                    </c:manualLayout>
                  </c15:layout>
                </c:ext>
              </c:extLst>
            </c:dLbl>
            <c:dLbl>
              <c:idx val="2"/>
              <c:layout>
                <c:manualLayout>
                  <c:x val="-7.9734191458326498E-2"/>
                  <c:y val="1.499531248893058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0.10335925334010453"/>
                  <c:y val="-9.9966782037426098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6094194239373247"/>
                      <c:h val="0.18198563126329798"/>
                    </c:manualLayout>
                  </c15:layout>
                </c:ext>
              </c:extLst>
            </c:dLbl>
            <c:dLbl>
              <c:idx val="4"/>
              <c:layout>
                <c:manualLayout>
                  <c:x val="0.18014021033177469"/>
                  <c:y val="3.9987499970481642E-2"/>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sysClr val="window" lastClr="FFFFFF"/>
              </a:solidFill>
              <a:ln>
                <a:noFill/>
              </a:ln>
              <a:effectLst/>
            </c:spPr>
            <c:txPr>
              <a:bodyPr rot="0" spcFirstLastPara="1" vertOverflow="clip" horzOverflow="clip" vert="horz" wrap="square" lIns="38100" tIns="19050" rIns="38100" bIns="19050" anchor="ctr" anchorCtr="0">
                <a:spAutoFit/>
              </a:bodyPr>
              <a:lstStyle/>
              <a:p>
                <a:pPr algn="ctr">
                  <a:defRPr lang="es-PE" sz="1100" b="1" i="0" u="none" strike="noStrike" kern="1200" baseline="0">
                    <a:solidFill>
                      <a:schemeClr val="tx1">
                        <a:lumMod val="75000"/>
                        <a:lumOff val="25000"/>
                      </a:schemeClr>
                    </a:solidFill>
                    <a:latin typeface="+mn-lt"/>
                    <a:ea typeface="+mn-ea"/>
                    <a:cs typeface="+mn-cs"/>
                  </a:defRPr>
                </a:pPr>
                <a:endParaRPr lang="es-P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'PYE CONTINENTES'!$Q$18:$Q$22</c:f>
              <c:strCache>
                <c:ptCount val="5"/>
                <c:pt idx="0">
                  <c:v>EUROPA</c:v>
                </c:pt>
                <c:pt idx="1">
                  <c:v>NORTEAMERICA</c:v>
                </c:pt>
                <c:pt idx="2">
                  <c:v>ASIA</c:v>
                </c:pt>
                <c:pt idx="3">
                  <c:v>SUDAMERICA</c:v>
                </c:pt>
                <c:pt idx="4">
                  <c:v>OTROS</c:v>
                </c:pt>
              </c:strCache>
            </c:strRef>
          </c:cat>
          <c:val>
            <c:numRef>
              <c:f>'PYE CONTINENTES'!$R$18:$R$22</c:f>
              <c:numCache>
                <c:formatCode>#,##0</c:formatCode>
                <c:ptCount val="5"/>
                <c:pt idx="0">
                  <c:v>714.18923323002309</c:v>
                </c:pt>
                <c:pt idx="1">
                  <c:v>569.16402743998879</c:v>
                </c:pt>
                <c:pt idx="2">
                  <c:v>261.30163692000144</c:v>
                </c:pt>
                <c:pt idx="3">
                  <c:v>55.335346040000033</c:v>
                </c:pt>
                <c:pt idx="4">
                  <c:v>51.794734030000079</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P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AF07FF-5B84-4FB5-9DDF-0D86C46EEFB3}" type="doc">
      <dgm:prSet loTypeId="urn:microsoft.com/office/officeart/2009/layout/CircleArrowProcess" loCatId="process" qsTypeId="urn:microsoft.com/office/officeart/2005/8/quickstyle/simple4" qsCatId="simple" csTypeId="urn:microsoft.com/office/officeart/2005/8/colors/accent3_1" csCatId="accent3" phldr="1"/>
      <dgm:spPr/>
      <dgm:t>
        <a:bodyPr/>
        <a:lstStyle/>
        <a:p>
          <a:endParaRPr lang="es-ES"/>
        </a:p>
      </dgm:t>
    </dgm:pt>
    <dgm:pt modelId="{04FB963F-8520-4F8A-9336-0F0526357B1A}">
      <dgm:prSet phldrT="[Texto]"/>
      <dgm:spPr/>
      <dgm:t>
        <a:bodyPr/>
        <a:lstStyle/>
        <a:p>
          <a:r>
            <a:rPr lang="es-PE" b="0">
              <a:solidFill>
                <a:schemeClr val="accent1">
                  <a:lumMod val="75000"/>
                </a:schemeClr>
              </a:solidFill>
            </a:rPr>
            <a:t>Sanidad Interna</a:t>
          </a:r>
          <a:endParaRPr lang="es-ES" b="0" dirty="0">
            <a:solidFill>
              <a:schemeClr val="accent1">
                <a:lumMod val="75000"/>
              </a:schemeClr>
            </a:solidFill>
          </a:endParaRPr>
        </a:p>
      </dgm:t>
    </dgm:pt>
    <dgm:pt modelId="{5511F127-FD63-4F4E-B2AF-ADCFA30AE17C}" type="parTrans" cxnId="{2E72C833-3AC8-4CC2-A1B7-C6728E6ED609}">
      <dgm:prSet/>
      <dgm:spPr/>
      <dgm:t>
        <a:bodyPr/>
        <a:lstStyle/>
        <a:p>
          <a:endParaRPr lang="es-ES" b="0">
            <a:solidFill>
              <a:schemeClr val="accent1">
                <a:lumMod val="75000"/>
              </a:schemeClr>
            </a:solidFill>
          </a:endParaRPr>
        </a:p>
      </dgm:t>
    </dgm:pt>
    <dgm:pt modelId="{905AABCA-E41C-461A-8F17-14BA56D7119B}" type="sibTrans" cxnId="{2E72C833-3AC8-4CC2-A1B7-C6728E6ED609}">
      <dgm:prSet/>
      <dgm:spPr/>
      <dgm:t>
        <a:bodyPr/>
        <a:lstStyle/>
        <a:p>
          <a:endParaRPr lang="es-ES" b="0">
            <a:solidFill>
              <a:schemeClr val="accent1">
                <a:lumMod val="75000"/>
              </a:schemeClr>
            </a:solidFill>
          </a:endParaRPr>
        </a:p>
      </dgm:t>
    </dgm:pt>
    <dgm:pt modelId="{49E95D4A-3048-4967-8257-694B9791E1B8}">
      <dgm:prSet/>
      <dgm:spPr/>
      <dgm:t>
        <a:bodyPr/>
        <a:lstStyle/>
        <a:p>
          <a:r>
            <a:rPr lang="es-PE" b="0">
              <a:solidFill>
                <a:schemeClr val="accent1">
                  <a:lumMod val="75000"/>
                </a:schemeClr>
              </a:solidFill>
            </a:rPr>
            <a:t>Acuerdos Fitosanitarios</a:t>
          </a:r>
          <a:endParaRPr lang="es-PE" b="0" dirty="0">
            <a:solidFill>
              <a:schemeClr val="accent1">
                <a:lumMod val="75000"/>
              </a:schemeClr>
            </a:solidFill>
          </a:endParaRPr>
        </a:p>
      </dgm:t>
    </dgm:pt>
    <dgm:pt modelId="{962F6689-1BB1-4FAD-A15E-98EAE91A0BDB}" type="parTrans" cxnId="{2D11BC59-04ED-4C26-A79B-BA6D4592FAD4}">
      <dgm:prSet/>
      <dgm:spPr/>
      <dgm:t>
        <a:bodyPr/>
        <a:lstStyle/>
        <a:p>
          <a:endParaRPr lang="es-ES" b="0">
            <a:solidFill>
              <a:schemeClr val="accent1">
                <a:lumMod val="75000"/>
              </a:schemeClr>
            </a:solidFill>
          </a:endParaRPr>
        </a:p>
      </dgm:t>
    </dgm:pt>
    <dgm:pt modelId="{8879BF33-9479-40F7-B00F-706615E42635}" type="sibTrans" cxnId="{2D11BC59-04ED-4C26-A79B-BA6D4592FAD4}">
      <dgm:prSet/>
      <dgm:spPr/>
      <dgm:t>
        <a:bodyPr/>
        <a:lstStyle/>
        <a:p>
          <a:endParaRPr lang="es-ES" b="0">
            <a:solidFill>
              <a:schemeClr val="accent1">
                <a:lumMod val="75000"/>
              </a:schemeClr>
            </a:solidFill>
          </a:endParaRPr>
        </a:p>
      </dgm:t>
    </dgm:pt>
    <dgm:pt modelId="{B6BB96A0-12BD-4155-9517-C107A32BFF11}">
      <dgm:prSet/>
      <dgm:spPr/>
      <dgm:t>
        <a:bodyPr/>
        <a:lstStyle/>
        <a:p>
          <a:r>
            <a:rPr lang="es-PE" b="0">
              <a:solidFill>
                <a:schemeClr val="accent1">
                  <a:lumMod val="75000"/>
                </a:schemeClr>
              </a:solidFill>
            </a:rPr>
            <a:t>Cumplimiento de Protocolos</a:t>
          </a:r>
        </a:p>
      </dgm:t>
    </dgm:pt>
    <dgm:pt modelId="{ABC2A596-1609-44EA-BB6D-60DBAA2AB3D0}" type="parTrans" cxnId="{FF1C07F3-93FC-4AB7-8BEE-4C922B100D16}">
      <dgm:prSet/>
      <dgm:spPr/>
      <dgm:t>
        <a:bodyPr/>
        <a:lstStyle/>
        <a:p>
          <a:endParaRPr lang="es-ES" b="0">
            <a:solidFill>
              <a:schemeClr val="accent1">
                <a:lumMod val="75000"/>
              </a:schemeClr>
            </a:solidFill>
          </a:endParaRPr>
        </a:p>
      </dgm:t>
    </dgm:pt>
    <dgm:pt modelId="{59142A18-033D-4102-B99F-B473C7AE217D}" type="sibTrans" cxnId="{FF1C07F3-93FC-4AB7-8BEE-4C922B100D16}">
      <dgm:prSet/>
      <dgm:spPr/>
      <dgm:t>
        <a:bodyPr/>
        <a:lstStyle/>
        <a:p>
          <a:endParaRPr lang="es-ES" b="0">
            <a:solidFill>
              <a:schemeClr val="accent1">
                <a:lumMod val="75000"/>
              </a:schemeClr>
            </a:solidFill>
          </a:endParaRPr>
        </a:p>
      </dgm:t>
    </dgm:pt>
    <dgm:pt modelId="{207AC144-4AB9-4CCE-9F14-4AB4A0B1EAF1}" type="pres">
      <dgm:prSet presAssocID="{C1AF07FF-5B84-4FB5-9DDF-0D86C46EEFB3}" presName="Name0" presStyleCnt="0">
        <dgm:presLayoutVars>
          <dgm:chMax val="7"/>
          <dgm:chPref val="7"/>
          <dgm:dir/>
          <dgm:animLvl val="lvl"/>
        </dgm:presLayoutVars>
      </dgm:prSet>
      <dgm:spPr/>
      <dgm:t>
        <a:bodyPr/>
        <a:lstStyle/>
        <a:p>
          <a:endParaRPr lang="es-PE"/>
        </a:p>
      </dgm:t>
    </dgm:pt>
    <dgm:pt modelId="{EB10E3A5-965E-4B9E-A4EE-FB8CCBD178EC}" type="pres">
      <dgm:prSet presAssocID="{04FB963F-8520-4F8A-9336-0F0526357B1A}" presName="Accent1" presStyleCnt="0"/>
      <dgm:spPr/>
    </dgm:pt>
    <dgm:pt modelId="{56FCE14E-251B-45B2-9A33-DA0158230BC5}" type="pres">
      <dgm:prSet presAssocID="{04FB963F-8520-4F8A-9336-0F0526357B1A}" presName="Accent" presStyleLbl="node1" presStyleIdx="0" presStyleCnt="3"/>
      <dgm:spPr/>
    </dgm:pt>
    <dgm:pt modelId="{8E11C95C-41AC-495C-88C1-06AB0BFD8B35}" type="pres">
      <dgm:prSet presAssocID="{04FB963F-8520-4F8A-9336-0F0526357B1A}" presName="Parent1" presStyleLbl="revTx" presStyleIdx="0" presStyleCnt="3">
        <dgm:presLayoutVars>
          <dgm:chMax val="1"/>
          <dgm:chPref val="1"/>
          <dgm:bulletEnabled val="1"/>
        </dgm:presLayoutVars>
      </dgm:prSet>
      <dgm:spPr/>
      <dgm:t>
        <a:bodyPr/>
        <a:lstStyle/>
        <a:p>
          <a:endParaRPr lang="es-PE"/>
        </a:p>
      </dgm:t>
    </dgm:pt>
    <dgm:pt modelId="{96442708-D33F-4D45-B44E-660687FDA908}" type="pres">
      <dgm:prSet presAssocID="{49E95D4A-3048-4967-8257-694B9791E1B8}" presName="Accent2" presStyleCnt="0"/>
      <dgm:spPr/>
    </dgm:pt>
    <dgm:pt modelId="{82238E73-A110-4DB7-9A23-B8ECD0FBB4FF}" type="pres">
      <dgm:prSet presAssocID="{49E95D4A-3048-4967-8257-694B9791E1B8}" presName="Accent" presStyleLbl="node1" presStyleIdx="1" presStyleCnt="3"/>
      <dgm:spPr/>
    </dgm:pt>
    <dgm:pt modelId="{27440B91-5B78-4D17-BB63-B81E93F524D0}" type="pres">
      <dgm:prSet presAssocID="{49E95D4A-3048-4967-8257-694B9791E1B8}" presName="Parent2" presStyleLbl="revTx" presStyleIdx="1" presStyleCnt="3">
        <dgm:presLayoutVars>
          <dgm:chMax val="1"/>
          <dgm:chPref val="1"/>
          <dgm:bulletEnabled val="1"/>
        </dgm:presLayoutVars>
      </dgm:prSet>
      <dgm:spPr/>
      <dgm:t>
        <a:bodyPr/>
        <a:lstStyle/>
        <a:p>
          <a:endParaRPr lang="es-PE"/>
        </a:p>
      </dgm:t>
    </dgm:pt>
    <dgm:pt modelId="{99ED83E6-0FC7-4AC1-B263-869787A5136D}" type="pres">
      <dgm:prSet presAssocID="{B6BB96A0-12BD-4155-9517-C107A32BFF11}" presName="Accent3" presStyleCnt="0"/>
      <dgm:spPr/>
    </dgm:pt>
    <dgm:pt modelId="{48EC2D3F-FFDD-415E-BAC1-653510BB4B73}" type="pres">
      <dgm:prSet presAssocID="{B6BB96A0-12BD-4155-9517-C107A32BFF11}" presName="Accent" presStyleLbl="node1" presStyleIdx="2" presStyleCnt="3"/>
      <dgm:spPr/>
    </dgm:pt>
    <dgm:pt modelId="{0C6D24B3-90E2-481C-8CFD-1566F1EA8564}" type="pres">
      <dgm:prSet presAssocID="{B6BB96A0-12BD-4155-9517-C107A32BFF11}" presName="Parent3" presStyleLbl="revTx" presStyleIdx="2" presStyleCnt="3">
        <dgm:presLayoutVars>
          <dgm:chMax val="1"/>
          <dgm:chPref val="1"/>
          <dgm:bulletEnabled val="1"/>
        </dgm:presLayoutVars>
      </dgm:prSet>
      <dgm:spPr/>
      <dgm:t>
        <a:bodyPr/>
        <a:lstStyle/>
        <a:p>
          <a:endParaRPr lang="es-PE"/>
        </a:p>
      </dgm:t>
    </dgm:pt>
  </dgm:ptLst>
  <dgm:cxnLst>
    <dgm:cxn modelId="{FF1C07F3-93FC-4AB7-8BEE-4C922B100D16}" srcId="{C1AF07FF-5B84-4FB5-9DDF-0D86C46EEFB3}" destId="{B6BB96A0-12BD-4155-9517-C107A32BFF11}" srcOrd="2" destOrd="0" parTransId="{ABC2A596-1609-44EA-BB6D-60DBAA2AB3D0}" sibTransId="{59142A18-033D-4102-B99F-B473C7AE217D}"/>
    <dgm:cxn modelId="{62A5721F-E30A-4113-B434-6559452B3A42}" type="presOf" srcId="{04FB963F-8520-4F8A-9336-0F0526357B1A}" destId="{8E11C95C-41AC-495C-88C1-06AB0BFD8B35}" srcOrd="0" destOrd="0" presId="urn:microsoft.com/office/officeart/2009/layout/CircleArrowProcess"/>
    <dgm:cxn modelId="{2E72C833-3AC8-4CC2-A1B7-C6728E6ED609}" srcId="{C1AF07FF-5B84-4FB5-9DDF-0D86C46EEFB3}" destId="{04FB963F-8520-4F8A-9336-0F0526357B1A}" srcOrd="0" destOrd="0" parTransId="{5511F127-FD63-4F4E-B2AF-ADCFA30AE17C}" sibTransId="{905AABCA-E41C-461A-8F17-14BA56D7119B}"/>
    <dgm:cxn modelId="{743B3A65-68D7-4D7B-B1E6-50B690C746CD}" type="presOf" srcId="{C1AF07FF-5B84-4FB5-9DDF-0D86C46EEFB3}" destId="{207AC144-4AB9-4CCE-9F14-4AB4A0B1EAF1}" srcOrd="0" destOrd="0" presId="urn:microsoft.com/office/officeart/2009/layout/CircleArrowProcess"/>
    <dgm:cxn modelId="{2D11BC59-04ED-4C26-A79B-BA6D4592FAD4}" srcId="{C1AF07FF-5B84-4FB5-9DDF-0D86C46EEFB3}" destId="{49E95D4A-3048-4967-8257-694B9791E1B8}" srcOrd="1" destOrd="0" parTransId="{962F6689-1BB1-4FAD-A15E-98EAE91A0BDB}" sibTransId="{8879BF33-9479-40F7-B00F-706615E42635}"/>
    <dgm:cxn modelId="{EB00C0A0-A5CA-44C5-9565-EAF68A643C49}" type="presOf" srcId="{49E95D4A-3048-4967-8257-694B9791E1B8}" destId="{27440B91-5B78-4D17-BB63-B81E93F524D0}" srcOrd="0" destOrd="0" presId="urn:microsoft.com/office/officeart/2009/layout/CircleArrowProcess"/>
    <dgm:cxn modelId="{8A06E2D1-1915-4479-922D-5ED70B2E0B57}" type="presOf" srcId="{B6BB96A0-12BD-4155-9517-C107A32BFF11}" destId="{0C6D24B3-90E2-481C-8CFD-1566F1EA8564}" srcOrd="0" destOrd="0" presId="urn:microsoft.com/office/officeart/2009/layout/CircleArrowProcess"/>
    <dgm:cxn modelId="{E999F328-108F-49BD-8395-4A06853132DA}" type="presParOf" srcId="{207AC144-4AB9-4CCE-9F14-4AB4A0B1EAF1}" destId="{EB10E3A5-965E-4B9E-A4EE-FB8CCBD178EC}" srcOrd="0" destOrd="0" presId="urn:microsoft.com/office/officeart/2009/layout/CircleArrowProcess"/>
    <dgm:cxn modelId="{5C6E9276-E0C5-415F-9A07-41AD7C15130A}" type="presParOf" srcId="{EB10E3A5-965E-4B9E-A4EE-FB8CCBD178EC}" destId="{56FCE14E-251B-45B2-9A33-DA0158230BC5}" srcOrd="0" destOrd="0" presId="urn:microsoft.com/office/officeart/2009/layout/CircleArrowProcess"/>
    <dgm:cxn modelId="{1AE99F05-5258-46CA-9A4A-5BAC24554D39}" type="presParOf" srcId="{207AC144-4AB9-4CCE-9F14-4AB4A0B1EAF1}" destId="{8E11C95C-41AC-495C-88C1-06AB0BFD8B35}" srcOrd="1" destOrd="0" presId="urn:microsoft.com/office/officeart/2009/layout/CircleArrowProcess"/>
    <dgm:cxn modelId="{9DEDD134-CEBD-4145-80BA-B9C111D386D0}" type="presParOf" srcId="{207AC144-4AB9-4CCE-9F14-4AB4A0B1EAF1}" destId="{96442708-D33F-4D45-B44E-660687FDA908}" srcOrd="2" destOrd="0" presId="urn:microsoft.com/office/officeart/2009/layout/CircleArrowProcess"/>
    <dgm:cxn modelId="{7029D0BD-F439-4E39-B67C-92E0FE62939D}" type="presParOf" srcId="{96442708-D33F-4D45-B44E-660687FDA908}" destId="{82238E73-A110-4DB7-9A23-B8ECD0FBB4FF}" srcOrd="0" destOrd="0" presId="urn:microsoft.com/office/officeart/2009/layout/CircleArrowProcess"/>
    <dgm:cxn modelId="{004CA163-4AC8-4E36-BF22-65663F38E958}" type="presParOf" srcId="{207AC144-4AB9-4CCE-9F14-4AB4A0B1EAF1}" destId="{27440B91-5B78-4D17-BB63-B81E93F524D0}" srcOrd="3" destOrd="0" presId="urn:microsoft.com/office/officeart/2009/layout/CircleArrowProcess"/>
    <dgm:cxn modelId="{AA3A11C1-753B-448A-B8BB-039386A4A0C4}" type="presParOf" srcId="{207AC144-4AB9-4CCE-9F14-4AB4A0B1EAF1}" destId="{99ED83E6-0FC7-4AC1-B263-869787A5136D}" srcOrd="4" destOrd="0" presId="urn:microsoft.com/office/officeart/2009/layout/CircleArrowProcess"/>
    <dgm:cxn modelId="{2A0ECB1B-DEF9-4614-9DD8-BBD1D30669FB}" type="presParOf" srcId="{99ED83E6-0FC7-4AC1-B263-869787A5136D}" destId="{48EC2D3F-FFDD-415E-BAC1-653510BB4B73}" srcOrd="0" destOrd="0" presId="urn:microsoft.com/office/officeart/2009/layout/CircleArrowProcess"/>
    <dgm:cxn modelId="{D46C5A16-756C-4B9B-9364-073F166AEAFE}" type="presParOf" srcId="{207AC144-4AB9-4CCE-9F14-4AB4A0B1EAF1}" destId="{0C6D24B3-90E2-481C-8CFD-1566F1EA8564}"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03E736-D8A0-4669-8EB9-7A41EEE5E432}" type="doc">
      <dgm:prSet loTypeId="urn:microsoft.com/office/officeart/2005/8/layout/venn2" loCatId="relationship" qsTypeId="urn:microsoft.com/office/officeart/2005/8/quickstyle/simple5" qsCatId="simple" csTypeId="urn:microsoft.com/office/officeart/2005/8/colors/accent3_2" csCatId="accent3" phldr="1"/>
      <dgm:spPr/>
      <dgm:t>
        <a:bodyPr/>
        <a:lstStyle/>
        <a:p>
          <a:endParaRPr lang="es-ES"/>
        </a:p>
      </dgm:t>
    </dgm:pt>
    <dgm:pt modelId="{85D97560-50A8-4EDB-963A-0E9DFECD0C55}">
      <dgm:prSet phldrT="[Texto]" custT="1"/>
      <dgm:spPr/>
      <dgm:t>
        <a:bodyPr/>
        <a:lstStyle/>
        <a:p>
          <a:r>
            <a:rPr lang="es-ES" sz="1050" b="1" dirty="0"/>
            <a:t>Estado</a:t>
          </a:r>
        </a:p>
      </dgm:t>
    </dgm:pt>
    <dgm:pt modelId="{DD9F1AB0-0DD5-48E9-9DBD-942E9E3E328F}" type="parTrans" cxnId="{C771A217-8369-44EC-BA25-22F526EA0651}">
      <dgm:prSet/>
      <dgm:spPr/>
      <dgm:t>
        <a:bodyPr/>
        <a:lstStyle/>
        <a:p>
          <a:endParaRPr lang="es-ES" sz="1400" b="1"/>
        </a:p>
      </dgm:t>
    </dgm:pt>
    <dgm:pt modelId="{EF322A7C-07FB-437A-8C90-467FA587523F}" type="sibTrans" cxnId="{C771A217-8369-44EC-BA25-22F526EA0651}">
      <dgm:prSet/>
      <dgm:spPr/>
      <dgm:t>
        <a:bodyPr/>
        <a:lstStyle/>
        <a:p>
          <a:endParaRPr lang="es-ES" sz="1400" b="1"/>
        </a:p>
      </dgm:t>
    </dgm:pt>
    <dgm:pt modelId="{D10798D6-1216-4C1C-9A6F-DD94B2E3A0CA}">
      <dgm:prSet phldrT="[Texto]" custT="1"/>
      <dgm:spPr/>
      <dgm:t>
        <a:bodyPr/>
        <a:lstStyle/>
        <a:p>
          <a:r>
            <a:rPr lang="es-ES" sz="1050" b="1" dirty="0"/>
            <a:t>SENASA</a:t>
          </a:r>
        </a:p>
      </dgm:t>
    </dgm:pt>
    <dgm:pt modelId="{4BB2BDA6-913F-4105-B815-39FCEA05FD68}" type="parTrans" cxnId="{AC970D48-13E8-45BB-840D-20C96F800BE0}">
      <dgm:prSet/>
      <dgm:spPr/>
      <dgm:t>
        <a:bodyPr/>
        <a:lstStyle/>
        <a:p>
          <a:endParaRPr lang="es-ES" sz="1400" b="1"/>
        </a:p>
      </dgm:t>
    </dgm:pt>
    <dgm:pt modelId="{21F6554F-FF1B-4B80-B66C-2175BAA5F52E}" type="sibTrans" cxnId="{AC970D48-13E8-45BB-840D-20C96F800BE0}">
      <dgm:prSet/>
      <dgm:spPr/>
      <dgm:t>
        <a:bodyPr/>
        <a:lstStyle/>
        <a:p>
          <a:endParaRPr lang="es-ES" sz="1400" b="1"/>
        </a:p>
      </dgm:t>
    </dgm:pt>
    <dgm:pt modelId="{A47C13B9-A010-45EC-869C-020A551AA904}">
      <dgm:prSet phldrT="[Texto]" custT="1"/>
      <dgm:spPr/>
      <dgm:t>
        <a:bodyPr/>
        <a:lstStyle/>
        <a:p>
          <a:r>
            <a:rPr lang="es-ES" sz="1050" b="1" dirty="0"/>
            <a:t>Sector Agro</a:t>
          </a:r>
        </a:p>
      </dgm:t>
    </dgm:pt>
    <dgm:pt modelId="{9EDE552F-9B8B-4121-89D0-2FF86BCD1E92}" type="parTrans" cxnId="{0351D7CF-6CB8-48A2-8300-B0DDD0CF481B}">
      <dgm:prSet/>
      <dgm:spPr/>
      <dgm:t>
        <a:bodyPr/>
        <a:lstStyle/>
        <a:p>
          <a:endParaRPr lang="es-ES" sz="1400" b="1"/>
        </a:p>
      </dgm:t>
    </dgm:pt>
    <dgm:pt modelId="{9CA57EA9-6077-494F-9DAF-E9C71A761D2D}" type="sibTrans" cxnId="{0351D7CF-6CB8-48A2-8300-B0DDD0CF481B}">
      <dgm:prSet/>
      <dgm:spPr/>
      <dgm:t>
        <a:bodyPr/>
        <a:lstStyle/>
        <a:p>
          <a:endParaRPr lang="es-ES" sz="1400" b="1"/>
        </a:p>
      </dgm:t>
    </dgm:pt>
    <dgm:pt modelId="{52B2816D-400A-4A50-868D-9CA67771709D}">
      <dgm:prSet phldrT="[Texto]" custT="1"/>
      <dgm:spPr/>
      <dgm:t>
        <a:bodyPr/>
        <a:lstStyle/>
        <a:p>
          <a:r>
            <a:rPr lang="es-ES" sz="1050" b="1"/>
            <a:t>MINAGRI</a:t>
          </a:r>
          <a:endParaRPr lang="es-ES" sz="1050" b="1" dirty="0"/>
        </a:p>
      </dgm:t>
    </dgm:pt>
    <dgm:pt modelId="{4C368B26-4A49-45DC-AC55-ADB0426DF60A}" type="parTrans" cxnId="{671F34C2-E903-40EC-950C-D27E61CF297D}">
      <dgm:prSet/>
      <dgm:spPr/>
      <dgm:t>
        <a:bodyPr/>
        <a:lstStyle/>
        <a:p>
          <a:endParaRPr lang="es-ES" sz="1200"/>
        </a:p>
      </dgm:t>
    </dgm:pt>
    <dgm:pt modelId="{73A60C23-6FB8-4071-A033-647E625E6203}" type="sibTrans" cxnId="{671F34C2-E903-40EC-950C-D27E61CF297D}">
      <dgm:prSet/>
      <dgm:spPr/>
      <dgm:t>
        <a:bodyPr/>
        <a:lstStyle/>
        <a:p>
          <a:endParaRPr lang="es-ES" sz="1200"/>
        </a:p>
      </dgm:t>
    </dgm:pt>
    <dgm:pt modelId="{2240DFE1-9E98-44C2-B53C-0CEBAF5E60AB}" type="pres">
      <dgm:prSet presAssocID="{9E03E736-D8A0-4669-8EB9-7A41EEE5E432}" presName="Name0" presStyleCnt="0">
        <dgm:presLayoutVars>
          <dgm:chMax val="7"/>
          <dgm:resizeHandles val="exact"/>
        </dgm:presLayoutVars>
      </dgm:prSet>
      <dgm:spPr/>
      <dgm:t>
        <a:bodyPr/>
        <a:lstStyle/>
        <a:p>
          <a:endParaRPr lang="es-PE"/>
        </a:p>
      </dgm:t>
    </dgm:pt>
    <dgm:pt modelId="{B21D2F91-E337-4C9A-8F77-8B4BEAEE8A36}" type="pres">
      <dgm:prSet presAssocID="{9E03E736-D8A0-4669-8EB9-7A41EEE5E432}" presName="comp1" presStyleCnt="0"/>
      <dgm:spPr/>
    </dgm:pt>
    <dgm:pt modelId="{967FED07-F4F0-4F16-97D5-2676AD81D060}" type="pres">
      <dgm:prSet presAssocID="{9E03E736-D8A0-4669-8EB9-7A41EEE5E432}" presName="circle1" presStyleLbl="node1" presStyleIdx="0" presStyleCnt="4"/>
      <dgm:spPr/>
      <dgm:t>
        <a:bodyPr/>
        <a:lstStyle/>
        <a:p>
          <a:endParaRPr lang="es-PE"/>
        </a:p>
      </dgm:t>
    </dgm:pt>
    <dgm:pt modelId="{AD58DD8C-2CF3-4FD1-85DD-AB3250A7244C}" type="pres">
      <dgm:prSet presAssocID="{9E03E736-D8A0-4669-8EB9-7A41EEE5E432}" presName="c1text" presStyleLbl="node1" presStyleIdx="0" presStyleCnt="4">
        <dgm:presLayoutVars>
          <dgm:bulletEnabled val="1"/>
        </dgm:presLayoutVars>
      </dgm:prSet>
      <dgm:spPr/>
      <dgm:t>
        <a:bodyPr/>
        <a:lstStyle/>
        <a:p>
          <a:endParaRPr lang="es-PE"/>
        </a:p>
      </dgm:t>
    </dgm:pt>
    <dgm:pt modelId="{9A092CF1-68CC-4A16-AE5A-5F545D728059}" type="pres">
      <dgm:prSet presAssocID="{9E03E736-D8A0-4669-8EB9-7A41EEE5E432}" presName="comp2" presStyleCnt="0"/>
      <dgm:spPr/>
    </dgm:pt>
    <dgm:pt modelId="{16BE73D1-9940-4772-87E9-EF98F3025B37}" type="pres">
      <dgm:prSet presAssocID="{9E03E736-D8A0-4669-8EB9-7A41EEE5E432}" presName="circle2" presStyleLbl="node1" presStyleIdx="1" presStyleCnt="4"/>
      <dgm:spPr/>
      <dgm:t>
        <a:bodyPr/>
        <a:lstStyle/>
        <a:p>
          <a:endParaRPr lang="es-PE"/>
        </a:p>
      </dgm:t>
    </dgm:pt>
    <dgm:pt modelId="{C3CA5AAF-906F-44D4-8626-F735AE1DDD4A}" type="pres">
      <dgm:prSet presAssocID="{9E03E736-D8A0-4669-8EB9-7A41EEE5E432}" presName="c2text" presStyleLbl="node1" presStyleIdx="1" presStyleCnt="4">
        <dgm:presLayoutVars>
          <dgm:bulletEnabled val="1"/>
        </dgm:presLayoutVars>
      </dgm:prSet>
      <dgm:spPr/>
      <dgm:t>
        <a:bodyPr/>
        <a:lstStyle/>
        <a:p>
          <a:endParaRPr lang="es-PE"/>
        </a:p>
      </dgm:t>
    </dgm:pt>
    <dgm:pt modelId="{F274FAE1-C49D-4F04-BE87-32FECD072EF2}" type="pres">
      <dgm:prSet presAssocID="{9E03E736-D8A0-4669-8EB9-7A41EEE5E432}" presName="comp3" presStyleCnt="0"/>
      <dgm:spPr/>
    </dgm:pt>
    <dgm:pt modelId="{071757AE-283B-4F4D-A4C8-6C9F4E3E16A2}" type="pres">
      <dgm:prSet presAssocID="{9E03E736-D8A0-4669-8EB9-7A41EEE5E432}" presName="circle3" presStyleLbl="node1" presStyleIdx="2" presStyleCnt="4"/>
      <dgm:spPr/>
      <dgm:t>
        <a:bodyPr/>
        <a:lstStyle/>
        <a:p>
          <a:endParaRPr lang="es-PE"/>
        </a:p>
      </dgm:t>
    </dgm:pt>
    <dgm:pt modelId="{15A0372C-E662-4C94-B6C2-07E889D685A3}" type="pres">
      <dgm:prSet presAssocID="{9E03E736-D8A0-4669-8EB9-7A41EEE5E432}" presName="c3text" presStyleLbl="node1" presStyleIdx="2" presStyleCnt="4">
        <dgm:presLayoutVars>
          <dgm:bulletEnabled val="1"/>
        </dgm:presLayoutVars>
      </dgm:prSet>
      <dgm:spPr/>
      <dgm:t>
        <a:bodyPr/>
        <a:lstStyle/>
        <a:p>
          <a:endParaRPr lang="es-PE"/>
        </a:p>
      </dgm:t>
    </dgm:pt>
    <dgm:pt modelId="{DD9D1164-9782-4721-AA70-0E1D2929EC77}" type="pres">
      <dgm:prSet presAssocID="{9E03E736-D8A0-4669-8EB9-7A41EEE5E432}" presName="comp4" presStyleCnt="0"/>
      <dgm:spPr/>
    </dgm:pt>
    <dgm:pt modelId="{43DEE368-22E6-4EB9-858A-0261644797AA}" type="pres">
      <dgm:prSet presAssocID="{9E03E736-D8A0-4669-8EB9-7A41EEE5E432}" presName="circle4" presStyleLbl="node1" presStyleIdx="3" presStyleCnt="4"/>
      <dgm:spPr/>
      <dgm:t>
        <a:bodyPr/>
        <a:lstStyle/>
        <a:p>
          <a:endParaRPr lang="es-PE"/>
        </a:p>
      </dgm:t>
    </dgm:pt>
    <dgm:pt modelId="{D142BE6E-564D-4861-82DC-8371B4732C6D}" type="pres">
      <dgm:prSet presAssocID="{9E03E736-D8A0-4669-8EB9-7A41EEE5E432}" presName="c4text" presStyleLbl="node1" presStyleIdx="3" presStyleCnt="4">
        <dgm:presLayoutVars>
          <dgm:bulletEnabled val="1"/>
        </dgm:presLayoutVars>
      </dgm:prSet>
      <dgm:spPr/>
      <dgm:t>
        <a:bodyPr/>
        <a:lstStyle/>
        <a:p>
          <a:endParaRPr lang="es-PE"/>
        </a:p>
      </dgm:t>
    </dgm:pt>
  </dgm:ptLst>
  <dgm:cxnLst>
    <dgm:cxn modelId="{E30FEE80-7372-4CCA-9674-07529B8FC4F7}" type="presOf" srcId="{52B2816D-400A-4A50-868D-9CA67771709D}" destId="{C3CA5AAF-906F-44D4-8626-F735AE1DDD4A}" srcOrd="1" destOrd="0" presId="urn:microsoft.com/office/officeart/2005/8/layout/venn2"/>
    <dgm:cxn modelId="{AC970D48-13E8-45BB-840D-20C96F800BE0}" srcId="{9E03E736-D8A0-4669-8EB9-7A41EEE5E432}" destId="{D10798D6-1216-4C1C-9A6F-DD94B2E3A0CA}" srcOrd="2" destOrd="0" parTransId="{4BB2BDA6-913F-4105-B815-39FCEA05FD68}" sibTransId="{21F6554F-FF1B-4B80-B66C-2175BAA5F52E}"/>
    <dgm:cxn modelId="{30088FAC-6204-4219-8978-9D427EDF8296}" type="presOf" srcId="{52B2816D-400A-4A50-868D-9CA67771709D}" destId="{16BE73D1-9940-4772-87E9-EF98F3025B37}" srcOrd="0" destOrd="0" presId="urn:microsoft.com/office/officeart/2005/8/layout/venn2"/>
    <dgm:cxn modelId="{35315B50-4F30-4AD1-A463-5D9E6395FAE2}" type="presOf" srcId="{A47C13B9-A010-45EC-869C-020A551AA904}" destId="{D142BE6E-564D-4861-82DC-8371B4732C6D}" srcOrd="1" destOrd="0" presId="urn:microsoft.com/office/officeart/2005/8/layout/venn2"/>
    <dgm:cxn modelId="{542FBF6B-75EE-4712-88F1-1F11ED9BE4D2}" type="presOf" srcId="{D10798D6-1216-4C1C-9A6F-DD94B2E3A0CA}" destId="{071757AE-283B-4F4D-A4C8-6C9F4E3E16A2}" srcOrd="0" destOrd="0" presId="urn:microsoft.com/office/officeart/2005/8/layout/venn2"/>
    <dgm:cxn modelId="{C771A217-8369-44EC-BA25-22F526EA0651}" srcId="{9E03E736-D8A0-4669-8EB9-7A41EEE5E432}" destId="{85D97560-50A8-4EDB-963A-0E9DFECD0C55}" srcOrd="0" destOrd="0" parTransId="{DD9F1AB0-0DD5-48E9-9DBD-942E9E3E328F}" sibTransId="{EF322A7C-07FB-437A-8C90-467FA587523F}"/>
    <dgm:cxn modelId="{A942514A-7A8B-42E5-811D-0C0C86B6F0BE}" type="presOf" srcId="{85D97560-50A8-4EDB-963A-0E9DFECD0C55}" destId="{AD58DD8C-2CF3-4FD1-85DD-AB3250A7244C}" srcOrd="1" destOrd="0" presId="urn:microsoft.com/office/officeart/2005/8/layout/venn2"/>
    <dgm:cxn modelId="{11B7D64D-50BE-4B0B-BBA7-0B8618C7EF40}" type="presOf" srcId="{9E03E736-D8A0-4669-8EB9-7A41EEE5E432}" destId="{2240DFE1-9E98-44C2-B53C-0CEBAF5E60AB}" srcOrd="0" destOrd="0" presId="urn:microsoft.com/office/officeart/2005/8/layout/venn2"/>
    <dgm:cxn modelId="{9A0F3CF8-CEE8-42EF-B67C-C4BCCA8672C7}" type="presOf" srcId="{A47C13B9-A010-45EC-869C-020A551AA904}" destId="{43DEE368-22E6-4EB9-858A-0261644797AA}" srcOrd="0" destOrd="0" presId="urn:microsoft.com/office/officeart/2005/8/layout/venn2"/>
    <dgm:cxn modelId="{0351D7CF-6CB8-48A2-8300-B0DDD0CF481B}" srcId="{9E03E736-D8A0-4669-8EB9-7A41EEE5E432}" destId="{A47C13B9-A010-45EC-869C-020A551AA904}" srcOrd="3" destOrd="0" parTransId="{9EDE552F-9B8B-4121-89D0-2FF86BCD1E92}" sibTransId="{9CA57EA9-6077-494F-9DAF-E9C71A761D2D}"/>
    <dgm:cxn modelId="{671F34C2-E903-40EC-950C-D27E61CF297D}" srcId="{9E03E736-D8A0-4669-8EB9-7A41EEE5E432}" destId="{52B2816D-400A-4A50-868D-9CA67771709D}" srcOrd="1" destOrd="0" parTransId="{4C368B26-4A49-45DC-AC55-ADB0426DF60A}" sibTransId="{73A60C23-6FB8-4071-A033-647E625E6203}"/>
    <dgm:cxn modelId="{5E924381-AE45-4D6E-8E76-B6C623AD054E}" type="presOf" srcId="{85D97560-50A8-4EDB-963A-0E9DFECD0C55}" destId="{967FED07-F4F0-4F16-97D5-2676AD81D060}" srcOrd="0" destOrd="0" presId="urn:microsoft.com/office/officeart/2005/8/layout/venn2"/>
    <dgm:cxn modelId="{D52856D2-9645-49F7-A8DD-D9614E86B1A9}" type="presOf" srcId="{D10798D6-1216-4C1C-9A6F-DD94B2E3A0CA}" destId="{15A0372C-E662-4C94-B6C2-07E889D685A3}" srcOrd="1" destOrd="0" presId="urn:microsoft.com/office/officeart/2005/8/layout/venn2"/>
    <dgm:cxn modelId="{1D288410-CD1C-4B1B-9079-80B6791063AE}" type="presParOf" srcId="{2240DFE1-9E98-44C2-B53C-0CEBAF5E60AB}" destId="{B21D2F91-E337-4C9A-8F77-8B4BEAEE8A36}" srcOrd="0" destOrd="0" presId="urn:microsoft.com/office/officeart/2005/8/layout/venn2"/>
    <dgm:cxn modelId="{7F964E3E-C80B-401E-AD5D-BF761B5ED92A}" type="presParOf" srcId="{B21D2F91-E337-4C9A-8F77-8B4BEAEE8A36}" destId="{967FED07-F4F0-4F16-97D5-2676AD81D060}" srcOrd="0" destOrd="0" presId="urn:microsoft.com/office/officeart/2005/8/layout/venn2"/>
    <dgm:cxn modelId="{2F29DF8E-1A09-4530-85AF-B60F30E97D05}" type="presParOf" srcId="{B21D2F91-E337-4C9A-8F77-8B4BEAEE8A36}" destId="{AD58DD8C-2CF3-4FD1-85DD-AB3250A7244C}" srcOrd="1" destOrd="0" presId="urn:microsoft.com/office/officeart/2005/8/layout/venn2"/>
    <dgm:cxn modelId="{E9F62960-C403-44B5-A05D-CBB929E51A97}" type="presParOf" srcId="{2240DFE1-9E98-44C2-B53C-0CEBAF5E60AB}" destId="{9A092CF1-68CC-4A16-AE5A-5F545D728059}" srcOrd="1" destOrd="0" presId="urn:microsoft.com/office/officeart/2005/8/layout/venn2"/>
    <dgm:cxn modelId="{1765E8EE-6F3B-4C4C-8084-D7F9EB084AB0}" type="presParOf" srcId="{9A092CF1-68CC-4A16-AE5A-5F545D728059}" destId="{16BE73D1-9940-4772-87E9-EF98F3025B37}" srcOrd="0" destOrd="0" presId="urn:microsoft.com/office/officeart/2005/8/layout/venn2"/>
    <dgm:cxn modelId="{9DFA5A73-DE7B-433E-A9CE-A6FF72D2363C}" type="presParOf" srcId="{9A092CF1-68CC-4A16-AE5A-5F545D728059}" destId="{C3CA5AAF-906F-44D4-8626-F735AE1DDD4A}" srcOrd="1" destOrd="0" presId="urn:microsoft.com/office/officeart/2005/8/layout/venn2"/>
    <dgm:cxn modelId="{D68D29E7-43B5-4FE2-A816-4766523B0BF9}" type="presParOf" srcId="{2240DFE1-9E98-44C2-B53C-0CEBAF5E60AB}" destId="{F274FAE1-C49D-4F04-BE87-32FECD072EF2}" srcOrd="2" destOrd="0" presId="urn:microsoft.com/office/officeart/2005/8/layout/venn2"/>
    <dgm:cxn modelId="{6ECF6CDF-FEC9-4E13-942A-DCE48D61C681}" type="presParOf" srcId="{F274FAE1-C49D-4F04-BE87-32FECD072EF2}" destId="{071757AE-283B-4F4D-A4C8-6C9F4E3E16A2}" srcOrd="0" destOrd="0" presId="urn:microsoft.com/office/officeart/2005/8/layout/venn2"/>
    <dgm:cxn modelId="{F71CB17A-34DA-4F0D-8FC1-1ED6044B3BEC}" type="presParOf" srcId="{F274FAE1-C49D-4F04-BE87-32FECD072EF2}" destId="{15A0372C-E662-4C94-B6C2-07E889D685A3}" srcOrd="1" destOrd="0" presId="urn:microsoft.com/office/officeart/2005/8/layout/venn2"/>
    <dgm:cxn modelId="{827EA0F0-AD8B-47D9-9946-F5E4E646BAF6}" type="presParOf" srcId="{2240DFE1-9E98-44C2-B53C-0CEBAF5E60AB}" destId="{DD9D1164-9782-4721-AA70-0E1D2929EC77}" srcOrd="3" destOrd="0" presId="urn:microsoft.com/office/officeart/2005/8/layout/venn2"/>
    <dgm:cxn modelId="{D15A45C0-2082-4A8F-B161-97790F0A6CC9}" type="presParOf" srcId="{DD9D1164-9782-4721-AA70-0E1D2929EC77}" destId="{43DEE368-22E6-4EB9-858A-0261644797AA}" srcOrd="0" destOrd="0" presId="urn:microsoft.com/office/officeart/2005/8/layout/venn2"/>
    <dgm:cxn modelId="{032B2B2F-7F4E-4D9C-BC30-E18A25947CF2}" type="presParOf" srcId="{DD9D1164-9782-4721-AA70-0E1D2929EC77}" destId="{D142BE6E-564D-4861-82DC-8371B4732C6D}" srcOrd="1" destOrd="0" presId="urn:microsoft.com/office/officeart/2005/8/layout/venn2"/>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0.51443</cdr:x>
      <cdr:y>0.24052</cdr:y>
    </cdr:from>
    <cdr:to>
      <cdr:x>0.64299</cdr:x>
      <cdr:y>0.30479</cdr:y>
    </cdr:to>
    <cdr:cxnSp macro="">
      <cdr:nvCxnSpPr>
        <cdr:cNvPr id="3" name="Conector recto 2"/>
        <cdr:cNvCxnSpPr/>
      </cdr:nvCxnSpPr>
      <cdr:spPr>
        <a:xfrm xmlns:a="http://schemas.openxmlformats.org/drawingml/2006/main" flipH="1">
          <a:off x="2212307" y="618561"/>
          <a:ext cx="552882" cy="165287"/>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0.48094</cdr:x>
      <cdr:y>0.24179</cdr:y>
    </cdr:from>
    <cdr:to>
      <cdr:x>0.49768</cdr:x>
      <cdr:y>0.31879</cdr:y>
    </cdr:to>
    <cdr:cxnSp macro="">
      <cdr:nvCxnSpPr>
        <cdr:cNvPr id="7" name="Conector recto 6"/>
        <cdr:cNvCxnSpPr/>
      </cdr:nvCxnSpPr>
      <cdr:spPr>
        <a:xfrm xmlns:a="http://schemas.openxmlformats.org/drawingml/2006/main">
          <a:off x="2068291" y="621830"/>
          <a:ext cx="72008" cy="198022"/>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0.49772</cdr:x>
      <cdr:y>0.20171</cdr:y>
    </cdr:from>
    <cdr:to>
      <cdr:x>0.66516</cdr:x>
      <cdr:y>0.31381</cdr:y>
    </cdr:to>
    <cdr:cxnSp macro="">
      <cdr:nvCxnSpPr>
        <cdr:cNvPr id="5" name="Conector recto 4"/>
        <cdr:cNvCxnSpPr/>
      </cdr:nvCxnSpPr>
      <cdr:spPr>
        <a:xfrm xmlns:a="http://schemas.openxmlformats.org/drawingml/2006/main" flipH="1">
          <a:off x="2140465" y="518269"/>
          <a:ext cx="720080" cy="288032"/>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0.28001</cdr:x>
      <cdr:y>0.3765</cdr:y>
    </cdr:from>
    <cdr:to>
      <cdr:x>0.36373</cdr:x>
      <cdr:y>0.46153</cdr:y>
    </cdr:to>
    <cdr:cxnSp macro="">
      <cdr:nvCxnSpPr>
        <cdr:cNvPr id="3" name="Conector recto 2"/>
        <cdr:cNvCxnSpPr/>
      </cdr:nvCxnSpPr>
      <cdr:spPr>
        <a:xfrm xmlns:a="http://schemas.openxmlformats.org/drawingml/2006/main">
          <a:off x="1204195" y="956618"/>
          <a:ext cx="360040" cy="216024"/>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0.44745</cdr:x>
      <cdr:y>0.26314</cdr:y>
    </cdr:from>
    <cdr:to>
      <cdr:x>0.46419</cdr:x>
      <cdr:y>0.31982</cdr:y>
    </cdr:to>
    <cdr:cxnSp macro="">
      <cdr:nvCxnSpPr>
        <cdr:cNvPr id="5" name="Conector recto 4"/>
        <cdr:cNvCxnSpPr/>
      </cdr:nvCxnSpPr>
      <cdr:spPr>
        <a:xfrm xmlns:a="http://schemas.openxmlformats.org/drawingml/2006/main">
          <a:off x="1924275" y="668586"/>
          <a:ext cx="72008" cy="144016"/>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0.51982</cdr:x>
      <cdr:y>0.22063</cdr:y>
    </cdr:from>
    <cdr:to>
      <cdr:x>0.62028</cdr:x>
      <cdr:y>0.30565</cdr:y>
    </cdr:to>
    <cdr:cxnSp macro="">
      <cdr:nvCxnSpPr>
        <cdr:cNvPr id="7" name="Conector recto 6"/>
        <cdr:cNvCxnSpPr/>
      </cdr:nvCxnSpPr>
      <cdr:spPr>
        <a:xfrm xmlns:a="http://schemas.openxmlformats.org/drawingml/2006/main" flipH="1">
          <a:off x="2235489" y="560574"/>
          <a:ext cx="432048" cy="216024"/>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3" y="2"/>
            <a:ext cx="2945659" cy="496412"/>
          </a:xfrm>
          <a:prstGeom prst="rect">
            <a:avLst/>
          </a:prstGeom>
        </p:spPr>
        <p:txBody>
          <a:bodyPr vert="horz" lIns="91301" tIns="45650" rIns="91301" bIns="45650" rtlCol="0"/>
          <a:lstStyle>
            <a:lvl1pPr algn="l">
              <a:defRPr sz="1200"/>
            </a:lvl1pPr>
          </a:lstStyle>
          <a:p>
            <a:endParaRPr lang="es-PE"/>
          </a:p>
        </p:txBody>
      </p:sp>
      <p:sp>
        <p:nvSpPr>
          <p:cNvPr id="3" name="2 Marcador de fecha"/>
          <p:cNvSpPr>
            <a:spLocks noGrp="1"/>
          </p:cNvSpPr>
          <p:nvPr>
            <p:ph type="dt" sz="quarter" idx="1"/>
          </p:nvPr>
        </p:nvSpPr>
        <p:spPr>
          <a:xfrm>
            <a:off x="3850446" y="2"/>
            <a:ext cx="2945659" cy="496412"/>
          </a:xfrm>
          <a:prstGeom prst="rect">
            <a:avLst/>
          </a:prstGeom>
        </p:spPr>
        <p:txBody>
          <a:bodyPr vert="horz" lIns="91301" tIns="45650" rIns="91301" bIns="45650" rtlCol="0"/>
          <a:lstStyle>
            <a:lvl1pPr algn="r">
              <a:defRPr sz="1200"/>
            </a:lvl1pPr>
          </a:lstStyle>
          <a:p>
            <a:fld id="{D98C80AF-A278-45A1-AF3E-48AA9B5E8805}" type="datetimeFigureOut">
              <a:rPr lang="es-PE" smtClean="0"/>
              <a:t>27 Set. 2016</a:t>
            </a:fld>
            <a:endParaRPr lang="es-PE"/>
          </a:p>
        </p:txBody>
      </p:sp>
      <p:sp>
        <p:nvSpPr>
          <p:cNvPr id="4" name="3 Marcador de pie de página"/>
          <p:cNvSpPr>
            <a:spLocks noGrp="1"/>
          </p:cNvSpPr>
          <p:nvPr>
            <p:ph type="ftr" sz="quarter" idx="2"/>
          </p:nvPr>
        </p:nvSpPr>
        <p:spPr>
          <a:xfrm>
            <a:off x="3" y="9430093"/>
            <a:ext cx="2945659" cy="496412"/>
          </a:xfrm>
          <a:prstGeom prst="rect">
            <a:avLst/>
          </a:prstGeom>
        </p:spPr>
        <p:txBody>
          <a:bodyPr vert="horz" lIns="91301" tIns="45650" rIns="91301" bIns="45650"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3850446" y="9430093"/>
            <a:ext cx="2945659" cy="496412"/>
          </a:xfrm>
          <a:prstGeom prst="rect">
            <a:avLst/>
          </a:prstGeom>
        </p:spPr>
        <p:txBody>
          <a:bodyPr vert="horz" lIns="91301" tIns="45650" rIns="91301" bIns="45650" rtlCol="0" anchor="b"/>
          <a:lstStyle>
            <a:lvl1pPr algn="r">
              <a:defRPr sz="1200"/>
            </a:lvl1pPr>
          </a:lstStyle>
          <a:p>
            <a:fld id="{B0EFCA7B-E7F2-46C5-B174-528FFF50ED19}" type="slidenum">
              <a:rPr lang="es-PE" smtClean="0"/>
              <a:t>‹Nº›</a:t>
            </a:fld>
            <a:endParaRPr lang="es-PE"/>
          </a:p>
        </p:txBody>
      </p:sp>
    </p:spTree>
    <p:extLst>
      <p:ext uri="{BB962C8B-B14F-4D97-AF65-F5344CB8AC3E}">
        <p14:creationId xmlns:p14="http://schemas.microsoft.com/office/powerpoint/2010/main" val="2728788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3" y="2"/>
            <a:ext cx="2945659" cy="496412"/>
          </a:xfrm>
          <a:prstGeom prst="rect">
            <a:avLst/>
          </a:prstGeom>
        </p:spPr>
        <p:txBody>
          <a:bodyPr vert="horz" lIns="91301" tIns="45650" rIns="91301" bIns="45650" rtlCol="0"/>
          <a:lstStyle>
            <a:lvl1pPr algn="l">
              <a:defRPr sz="1200"/>
            </a:lvl1pPr>
          </a:lstStyle>
          <a:p>
            <a:endParaRPr lang="es-PE"/>
          </a:p>
        </p:txBody>
      </p:sp>
      <p:sp>
        <p:nvSpPr>
          <p:cNvPr id="3" name="2 Marcador de fecha"/>
          <p:cNvSpPr>
            <a:spLocks noGrp="1"/>
          </p:cNvSpPr>
          <p:nvPr>
            <p:ph type="dt" idx="1"/>
          </p:nvPr>
        </p:nvSpPr>
        <p:spPr>
          <a:xfrm>
            <a:off x="3850446" y="2"/>
            <a:ext cx="2945659" cy="496412"/>
          </a:xfrm>
          <a:prstGeom prst="rect">
            <a:avLst/>
          </a:prstGeom>
        </p:spPr>
        <p:txBody>
          <a:bodyPr vert="horz" lIns="91301" tIns="45650" rIns="91301" bIns="45650" rtlCol="0"/>
          <a:lstStyle>
            <a:lvl1pPr algn="r">
              <a:defRPr sz="1200"/>
            </a:lvl1pPr>
          </a:lstStyle>
          <a:p>
            <a:fld id="{83A8A2DA-ADA2-432E-8732-C01787F2A7AD}" type="datetimeFigureOut">
              <a:rPr lang="es-PE" smtClean="0"/>
              <a:t>27 Set. 2016</a:t>
            </a:fld>
            <a:endParaRPr lang="es-PE"/>
          </a:p>
        </p:txBody>
      </p:sp>
      <p:sp>
        <p:nvSpPr>
          <p:cNvPr id="4" name="3 Marcador de imagen de diapositiva"/>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301" tIns="45650" rIns="91301" bIns="45650" rtlCol="0" anchor="ctr"/>
          <a:lstStyle/>
          <a:p>
            <a:endParaRPr lang="es-PE"/>
          </a:p>
        </p:txBody>
      </p:sp>
      <p:sp>
        <p:nvSpPr>
          <p:cNvPr id="5" name="4 Marcador de notas"/>
          <p:cNvSpPr>
            <a:spLocks noGrp="1"/>
          </p:cNvSpPr>
          <p:nvPr>
            <p:ph type="body" sz="quarter" idx="3"/>
          </p:nvPr>
        </p:nvSpPr>
        <p:spPr>
          <a:xfrm>
            <a:off x="679768" y="4715910"/>
            <a:ext cx="5438140" cy="4467701"/>
          </a:xfrm>
          <a:prstGeom prst="rect">
            <a:avLst/>
          </a:prstGeom>
        </p:spPr>
        <p:txBody>
          <a:bodyPr vert="horz" lIns="91301" tIns="45650" rIns="91301" bIns="4565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pie de página"/>
          <p:cNvSpPr>
            <a:spLocks noGrp="1"/>
          </p:cNvSpPr>
          <p:nvPr>
            <p:ph type="ftr" sz="quarter" idx="4"/>
          </p:nvPr>
        </p:nvSpPr>
        <p:spPr>
          <a:xfrm>
            <a:off x="3" y="9430093"/>
            <a:ext cx="2945659" cy="496412"/>
          </a:xfrm>
          <a:prstGeom prst="rect">
            <a:avLst/>
          </a:prstGeom>
        </p:spPr>
        <p:txBody>
          <a:bodyPr vert="horz" lIns="91301" tIns="45650" rIns="91301" bIns="4565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50446" y="9430093"/>
            <a:ext cx="2945659" cy="496412"/>
          </a:xfrm>
          <a:prstGeom prst="rect">
            <a:avLst/>
          </a:prstGeom>
        </p:spPr>
        <p:txBody>
          <a:bodyPr vert="horz" lIns="91301" tIns="45650" rIns="91301" bIns="45650" rtlCol="0" anchor="b"/>
          <a:lstStyle>
            <a:lvl1pPr algn="r">
              <a:defRPr sz="1200"/>
            </a:lvl1pPr>
          </a:lstStyle>
          <a:p>
            <a:fld id="{2235FFCA-7F24-4348-9942-438E53CC5712}" type="slidenum">
              <a:rPr lang="es-PE" smtClean="0"/>
              <a:t>‹Nº›</a:t>
            </a:fld>
            <a:endParaRPr lang="es-PE"/>
          </a:p>
        </p:txBody>
      </p:sp>
    </p:spTree>
    <p:extLst>
      <p:ext uri="{BB962C8B-B14F-4D97-AF65-F5344CB8AC3E}">
        <p14:creationId xmlns:p14="http://schemas.microsoft.com/office/powerpoint/2010/main" val="103005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a:p>
        </p:txBody>
      </p:sp>
      <p:sp>
        <p:nvSpPr>
          <p:cNvPr id="4" name="3 Marcador de número de diapositiva"/>
          <p:cNvSpPr>
            <a:spLocks noGrp="1"/>
          </p:cNvSpPr>
          <p:nvPr>
            <p:ph type="sldNum" sz="quarter" idx="10"/>
          </p:nvPr>
        </p:nvSpPr>
        <p:spPr/>
        <p:txBody>
          <a:bodyPr/>
          <a:lstStyle/>
          <a:p>
            <a:fld id="{3851B60C-CCE9-AA4C-92C2-7A18600CF073}" type="slidenum">
              <a:rPr lang="es-ES" smtClean="0"/>
              <a:pPr/>
              <a:t>1</a:t>
            </a:fld>
            <a:endParaRPr lang="es-ES"/>
          </a:p>
        </p:txBody>
      </p:sp>
    </p:spTree>
    <p:extLst>
      <p:ext uri="{BB962C8B-B14F-4D97-AF65-F5344CB8AC3E}">
        <p14:creationId xmlns:p14="http://schemas.microsoft.com/office/powerpoint/2010/main" val="377573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13</a:t>
            </a:fld>
            <a:endParaRPr lang="es-PE"/>
          </a:p>
        </p:txBody>
      </p:sp>
    </p:spTree>
    <p:extLst>
      <p:ext uri="{BB962C8B-B14F-4D97-AF65-F5344CB8AC3E}">
        <p14:creationId xmlns:p14="http://schemas.microsoft.com/office/powerpoint/2010/main" val="159089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5A0396-65EC-45E7-A074-585C71895429}" type="slidenum">
              <a:rPr lang="es-ES" smtClean="0">
                <a:solidFill>
                  <a:srgbClr val="000000"/>
                </a:solidFill>
                <a:latin typeface="Arial" charset="0"/>
              </a:rPr>
              <a:pPr fontAlgn="base">
                <a:spcBef>
                  <a:spcPct val="0"/>
                </a:spcBef>
                <a:spcAft>
                  <a:spcPct val="0"/>
                </a:spcAft>
                <a:defRPr/>
              </a:pPr>
              <a:t>14</a:t>
            </a:fld>
            <a:endParaRPr lang="es-ES" smtClean="0">
              <a:solidFill>
                <a:srgbClr val="000000"/>
              </a:solidFill>
              <a:latin typeface="Arial" charset="0"/>
            </a:endParaRPr>
          </a:p>
        </p:txBody>
      </p:sp>
      <p:sp>
        <p:nvSpPr>
          <p:cNvPr id="53251" name="Rectangle 2"/>
          <p:cNvSpPr>
            <a:spLocks noGrp="1" noRot="1" noChangeAspect="1" noChangeArrowheads="1" noTextEdit="1"/>
          </p:cNvSpPr>
          <p:nvPr>
            <p:ph type="sldImg"/>
          </p:nvPr>
        </p:nvSpPr>
        <p:spPr bwMode="auto">
          <a:xfrm>
            <a:off x="6142038" y="319088"/>
            <a:ext cx="2117725" cy="1589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1922360" y="2015786"/>
            <a:ext cx="10546058" cy="1909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PE" smtClean="0"/>
          </a:p>
        </p:txBody>
      </p:sp>
    </p:spTree>
    <p:extLst>
      <p:ext uri="{BB962C8B-B14F-4D97-AF65-F5344CB8AC3E}">
        <p14:creationId xmlns:p14="http://schemas.microsoft.com/office/powerpoint/2010/main" val="74581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2235FFCA-7F24-4348-9942-438E53CC5712}" type="slidenum">
              <a:rPr lang="es-PE" smtClean="0"/>
              <a:t>15</a:t>
            </a:fld>
            <a:endParaRPr lang="es-PE"/>
          </a:p>
        </p:txBody>
      </p:sp>
    </p:spTree>
    <p:extLst>
      <p:ext uri="{BB962C8B-B14F-4D97-AF65-F5344CB8AC3E}">
        <p14:creationId xmlns:p14="http://schemas.microsoft.com/office/powerpoint/2010/main" val="247106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16</a:t>
            </a:fld>
            <a:endParaRPr lang="es-PE"/>
          </a:p>
        </p:txBody>
      </p:sp>
    </p:spTree>
    <p:extLst>
      <p:ext uri="{BB962C8B-B14F-4D97-AF65-F5344CB8AC3E}">
        <p14:creationId xmlns:p14="http://schemas.microsoft.com/office/powerpoint/2010/main" val="213531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18</a:t>
            </a:fld>
            <a:endParaRPr lang="es-PE"/>
          </a:p>
        </p:txBody>
      </p:sp>
    </p:spTree>
    <p:extLst>
      <p:ext uri="{BB962C8B-B14F-4D97-AF65-F5344CB8AC3E}">
        <p14:creationId xmlns:p14="http://schemas.microsoft.com/office/powerpoint/2010/main" val="1192402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20</a:t>
            </a:fld>
            <a:endParaRPr lang="es-PE"/>
          </a:p>
        </p:txBody>
      </p:sp>
    </p:spTree>
    <p:extLst>
      <p:ext uri="{BB962C8B-B14F-4D97-AF65-F5344CB8AC3E}">
        <p14:creationId xmlns:p14="http://schemas.microsoft.com/office/powerpoint/2010/main" val="131638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22</a:t>
            </a:fld>
            <a:endParaRPr lang="es-PE"/>
          </a:p>
        </p:txBody>
      </p:sp>
    </p:spTree>
    <p:extLst>
      <p:ext uri="{BB962C8B-B14F-4D97-AF65-F5344CB8AC3E}">
        <p14:creationId xmlns:p14="http://schemas.microsoft.com/office/powerpoint/2010/main" val="2418603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PE" sz="1400"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23</a:t>
            </a:fld>
            <a:endParaRPr lang="es-PE"/>
          </a:p>
        </p:txBody>
      </p:sp>
    </p:spTree>
    <p:extLst>
      <p:ext uri="{BB962C8B-B14F-4D97-AF65-F5344CB8AC3E}">
        <p14:creationId xmlns:p14="http://schemas.microsoft.com/office/powerpoint/2010/main" val="53632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24</a:t>
            </a:fld>
            <a:endParaRPr lang="es-PE"/>
          </a:p>
        </p:txBody>
      </p:sp>
    </p:spTree>
    <p:extLst>
      <p:ext uri="{BB962C8B-B14F-4D97-AF65-F5344CB8AC3E}">
        <p14:creationId xmlns:p14="http://schemas.microsoft.com/office/powerpoint/2010/main" val="2445036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PE" dirty="0"/>
              <a:t>Para el 2025 se podría duplicar el área cosechada por el agro moderno. </a:t>
            </a:r>
            <a:r>
              <a:rPr lang="es-PE" dirty="0" smtClean="0"/>
              <a:t>Se podría llegar a las 225,000 </a:t>
            </a:r>
            <a:r>
              <a:rPr lang="es-PE" dirty="0" err="1" smtClean="0"/>
              <a:t>hectáres</a:t>
            </a:r>
            <a:r>
              <a:rPr lang="es-PE" dirty="0" smtClean="0"/>
              <a:t>.</a:t>
            </a:r>
          </a:p>
          <a:p>
            <a:r>
              <a:rPr lang="es-PE" dirty="0" smtClean="0"/>
              <a:t>Esto implicaría inversiones por US$ 3500 millones que tendrían un gran efecto dinamizador entre otras actividades</a:t>
            </a:r>
            <a:endParaRPr lang="es-PE" dirty="0"/>
          </a:p>
          <a:p>
            <a:r>
              <a:rPr lang="es-PE" dirty="0"/>
              <a:t>Esto </a:t>
            </a:r>
            <a:r>
              <a:rPr lang="es-PE" dirty="0" smtClean="0"/>
              <a:t>generaría S/. 131 millones en jornales para decenas de miles de trabajadores de campo.</a:t>
            </a:r>
            <a:endParaRPr lang="es-PE" dirty="0"/>
          </a:p>
          <a:p>
            <a:endParaRPr lang="es-PE" dirty="0"/>
          </a:p>
        </p:txBody>
      </p:sp>
      <p:sp>
        <p:nvSpPr>
          <p:cNvPr id="4" name="3 Marcador de número de diapositiva"/>
          <p:cNvSpPr>
            <a:spLocks noGrp="1"/>
          </p:cNvSpPr>
          <p:nvPr>
            <p:ph type="sldNum" sz="quarter" idx="10"/>
          </p:nvPr>
        </p:nvSpPr>
        <p:spPr/>
        <p:txBody>
          <a:bodyPr/>
          <a:lstStyle/>
          <a:p>
            <a:fld id="{3851B60C-CCE9-AA4C-92C2-7A18600CF073}" type="slidenum">
              <a:rPr lang="es-ES" smtClean="0"/>
              <a:pPr/>
              <a:t>25</a:t>
            </a:fld>
            <a:endParaRPr lang="es-ES"/>
          </a:p>
        </p:txBody>
      </p:sp>
    </p:spTree>
    <p:extLst>
      <p:ext uri="{BB962C8B-B14F-4D97-AF65-F5344CB8AC3E}">
        <p14:creationId xmlns:p14="http://schemas.microsoft.com/office/powerpoint/2010/main" val="249333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a:t>
            </a:fld>
            <a:endParaRPr lang="es-PE"/>
          </a:p>
        </p:txBody>
      </p:sp>
    </p:spTree>
    <p:extLst>
      <p:ext uri="{BB962C8B-B14F-4D97-AF65-F5344CB8AC3E}">
        <p14:creationId xmlns:p14="http://schemas.microsoft.com/office/powerpoint/2010/main" val="1359952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3009">
              <a:defRPr/>
            </a:pPr>
            <a:r>
              <a:rPr lang="es-PE" dirty="0"/>
              <a:t>En </a:t>
            </a:r>
            <a:r>
              <a:rPr lang="es-PE" b="1" dirty="0"/>
              <a:t>Olmos - Lambayeque</a:t>
            </a:r>
            <a:r>
              <a:rPr lang="es-PE" dirty="0"/>
              <a:t> actualmente se </a:t>
            </a:r>
            <a:r>
              <a:rPr lang="es-MX" dirty="0"/>
              <a:t>han instalado 10,500 hectáreas con cultivos como la uva de mesa, palta,  páprika, espárragos, arándanos, cítricos, granadas, mango, banano orgánico, maracuyá, pimientos, quinua, así como caña de azúcar, algodón y maíz.</a:t>
            </a:r>
          </a:p>
          <a:p>
            <a:endParaRPr lang="es-PE" dirty="0"/>
          </a:p>
          <a:p>
            <a:r>
              <a:rPr lang="es-PE" dirty="0"/>
              <a:t>En la primera fase de la tercera</a:t>
            </a:r>
            <a:r>
              <a:rPr lang="es-PE" baseline="0" dirty="0"/>
              <a:t> etapa de </a:t>
            </a:r>
            <a:r>
              <a:rPr lang="es-PE" b="1" baseline="0" dirty="0"/>
              <a:t>CHAVIMOCHIC – La Libertad</a:t>
            </a:r>
            <a:r>
              <a:rPr lang="es-PE" baseline="0" dirty="0"/>
              <a:t>, </a:t>
            </a:r>
            <a:r>
              <a:rPr lang="es-PE" dirty="0">
                <a:effectLst/>
              </a:rPr>
              <a:t>que corresponden a </a:t>
            </a:r>
            <a:r>
              <a:rPr lang="es-PE" b="1" dirty="0">
                <a:effectLst/>
              </a:rPr>
              <a:t>la construcción </a:t>
            </a:r>
            <a:r>
              <a:rPr lang="es-PE" baseline="0" dirty="0"/>
              <a:t> de </a:t>
            </a:r>
            <a:r>
              <a:rPr lang="es-PE" b="0" baseline="0" dirty="0"/>
              <a:t>la </a:t>
            </a:r>
            <a:r>
              <a:rPr lang="es-PE" b="0" dirty="0">
                <a:effectLst/>
              </a:rPr>
              <a:t>represa Palo Redondo, (que a</a:t>
            </a:r>
            <a:r>
              <a:rPr lang="es-PE" dirty="0"/>
              <a:t>lmacenará 360 millones de metros cúbicos de agua</a:t>
            </a:r>
            <a:r>
              <a:rPr lang="es-PE" b="0" dirty="0">
                <a:effectLst/>
              </a:rPr>
              <a:t>), </a:t>
            </a:r>
            <a:r>
              <a:rPr lang="es-PE" baseline="0" dirty="0"/>
              <a:t>a febrero del 2016 </a:t>
            </a:r>
            <a:r>
              <a:rPr lang="es-PE" b="0" dirty="0">
                <a:effectLst/>
              </a:rPr>
              <a:t>tenia un avance de casi 50%</a:t>
            </a:r>
          </a:p>
          <a:p>
            <a:endParaRPr lang="es-PE" b="0" dirty="0">
              <a:effectLst/>
            </a:endParaRPr>
          </a:p>
          <a:p>
            <a:r>
              <a:rPr lang="es-PE" dirty="0">
                <a:effectLst/>
              </a:rPr>
              <a:t>En esta primera fase se han realizado los trabajos de relleno de la presa y las obras subterráneas para la ejecución del túnel de aducción, que a través de sus 450 metros de longitud y 5.5 metros de diámetro, conducirá las aguas del rio Santa almacenadas en la presa Palo Redondo hacia las tierras agrícolas de La Libertad. El túnel de aducción tiene capacidad para transportar 78 m3 de agua por segundo</a:t>
            </a:r>
          </a:p>
          <a:p>
            <a:endParaRPr lang="es-PE" b="0" dirty="0">
              <a:effectLst/>
            </a:endParaRPr>
          </a:p>
          <a:p>
            <a:r>
              <a:rPr lang="es-PE" b="0" dirty="0"/>
              <a:t>La represa podría estar terminada en su totalidad a fines del 2018, para empezar a operar el 2019.</a:t>
            </a:r>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26</a:t>
            </a:fld>
            <a:endParaRPr lang="es-PE"/>
          </a:p>
        </p:txBody>
      </p:sp>
    </p:spTree>
    <p:extLst>
      <p:ext uri="{BB962C8B-B14F-4D97-AF65-F5344CB8AC3E}">
        <p14:creationId xmlns:p14="http://schemas.microsoft.com/office/powerpoint/2010/main" val="1559191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aseline="0"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27</a:t>
            </a:fld>
            <a:endParaRPr lang="es-PE"/>
          </a:p>
        </p:txBody>
      </p:sp>
    </p:spTree>
    <p:extLst>
      <p:ext uri="{BB962C8B-B14F-4D97-AF65-F5344CB8AC3E}">
        <p14:creationId xmlns:p14="http://schemas.microsoft.com/office/powerpoint/2010/main" val="2553034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91935" indent="-82425">
              <a:buFontTx/>
              <a:buChar char="-"/>
              <a:defRPr/>
            </a:pPr>
            <a:endParaRPr lang="es-PE" dirty="0">
              <a:solidFill>
                <a:srgbClr val="464646"/>
              </a:solidFill>
            </a:endParaRPr>
          </a:p>
        </p:txBody>
      </p:sp>
      <p:sp>
        <p:nvSpPr>
          <p:cNvPr id="4" name="Marcador de número de diapositiva 3"/>
          <p:cNvSpPr>
            <a:spLocks noGrp="1"/>
          </p:cNvSpPr>
          <p:nvPr>
            <p:ph type="sldNum" sz="quarter" idx="10"/>
          </p:nvPr>
        </p:nvSpPr>
        <p:spPr/>
        <p:txBody>
          <a:bodyPr/>
          <a:lstStyle/>
          <a:p>
            <a:fld id="{6015C8B3-DA5F-46F6-A211-D91A054F5668}" type="slidenum">
              <a:rPr lang="es-PE" smtClean="0"/>
              <a:t>28</a:t>
            </a:fld>
            <a:endParaRPr lang="es-PE"/>
          </a:p>
        </p:txBody>
      </p:sp>
    </p:spTree>
    <p:extLst>
      <p:ext uri="{BB962C8B-B14F-4D97-AF65-F5344CB8AC3E}">
        <p14:creationId xmlns:p14="http://schemas.microsoft.com/office/powerpoint/2010/main" val="2114085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PE" dirty="0" smtClean="0">
                <a:sym typeface="Arial"/>
              </a:rPr>
              <a:t>Estas son las certificaciones internacionales con que cuentan las empresas agro exportadoras del Perú.</a:t>
            </a:r>
            <a:endParaRPr lang="es-PE" dirty="0">
              <a:sym typeface="Arial"/>
            </a:endParaRPr>
          </a:p>
          <a:p>
            <a:endParaRPr lang="es-PE" dirty="0"/>
          </a:p>
        </p:txBody>
      </p:sp>
      <p:sp>
        <p:nvSpPr>
          <p:cNvPr id="4" name="3 Marcador de número de diapositiva"/>
          <p:cNvSpPr>
            <a:spLocks noGrp="1"/>
          </p:cNvSpPr>
          <p:nvPr>
            <p:ph type="sldNum" sz="quarter" idx="10"/>
          </p:nvPr>
        </p:nvSpPr>
        <p:spPr/>
        <p:txBody>
          <a:bodyPr/>
          <a:lstStyle/>
          <a:p>
            <a:fld id="{3851B60C-CCE9-AA4C-92C2-7A18600CF073}" type="slidenum">
              <a:rPr lang="es-ES" smtClean="0"/>
              <a:pPr/>
              <a:t>29</a:t>
            </a:fld>
            <a:endParaRPr lang="es-ES"/>
          </a:p>
        </p:txBody>
      </p:sp>
    </p:spTree>
    <p:extLst>
      <p:ext uri="{BB962C8B-B14F-4D97-AF65-F5344CB8AC3E}">
        <p14:creationId xmlns:p14="http://schemas.microsoft.com/office/powerpoint/2010/main" val="236199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91935" indent="-82425">
              <a:buFontTx/>
              <a:buChar char="-"/>
              <a:defRPr/>
            </a:pPr>
            <a:endParaRPr lang="es-PE" i="1" dirty="0">
              <a:solidFill>
                <a:srgbClr val="464646"/>
              </a:solidFill>
            </a:endParaRPr>
          </a:p>
        </p:txBody>
      </p:sp>
      <p:sp>
        <p:nvSpPr>
          <p:cNvPr id="4" name="3 Marcador de número de diapositiva"/>
          <p:cNvSpPr>
            <a:spLocks noGrp="1"/>
          </p:cNvSpPr>
          <p:nvPr>
            <p:ph type="sldNum" sz="quarter" idx="10"/>
          </p:nvPr>
        </p:nvSpPr>
        <p:spPr/>
        <p:txBody>
          <a:bodyPr/>
          <a:lstStyle/>
          <a:p>
            <a:fld id="{6015C8B3-DA5F-46F6-A211-D91A054F5668}" type="slidenum">
              <a:rPr lang="es-PE" smtClean="0"/>
              <a:t>30</a:t>
            </a:fld>
            <a:endParaRPr lang="es-PE"/>
          </a:p>
        </p:txBody>
      </p:sp>
    </p:spTree>
    <p:extLst>
      <p:ext uri="{BB962C8B-B14F-4D97-AF65-F5344CB8AC3E}">
        <p14:creationId xmlns:p14="http://schemas.microsoft.com/office/powerpoint/2010/main" val="301215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b="1" dirty="0"/>
              <a:t>La apertura arancelaria</a:t>
            </a:r>
            <a:r>
              <a:rPr lang="es-PE" b="1" baseline="0" dirty="0"/>
              <a:t> de los</a:t>
            </a:r>
            <a:r>
              <a:rPr lang="es-PE" b="1" dirty="0"/>
              <a:t> TRATADOS DE LIBRE COMERCIO debe ser acompañada</a:t>
            </a:r>
            <a:r>
              <a:rPr lang="es-PE" b="1" baseline="0" dirty="0"/>
              <a:t> de los protocolos fitosanitarios, sin los cuales es imposible el acceso al mercado para productos frescos. El fortalecimiento de SENASA y la presencia de especialistas agrícolas en los mercados constituyen piezas claves de la estrategia exportadora.</a:t>
            </a:r>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31</a:t>
            </a:fld>
            <a:endParaRPr lang="es-PE"/>
          </a:p>
        </p:txBody>
      </p:sp>
    </p:spTree>
    <p:extLst>
      <p:ext uri="{BB962C8B-B14F-4D97-AF65-F5344CB8AC3E}">
        <p14:creationId xmlns:p14="http://schemas.microsoft.com/office/powerpoint/2010/main" val="4224159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PE" dirty="0"/>
              <a:t>Norteamérica y Europa representan los principales destinos</a:t>
            </a:r>
            <a:r>
              <a:rPr lang="es-ES" altLang="es-PE" baseline="0" dirty="0"/>
              <a:t> de las exportaciones. Asia y el Medio Oriente, son los mercados promisorios.</a:t>
            </a:r>
            <a:endParaRPr lang="es-ES" altLang="es-PE" dirty="0"/>
          </a:p>
        </p:txBody>
      </p:sp>
      <p:sp>
        <p:nvSpPr>
          <p:cNvPr id="4" name="3 Marcador de número de diapositiva"/>
          <p:cNvSpPr>
            <a:spLocks noGrp="1"/>
          </p:cNvSpPr>
          <p:nvPr>
            <p:ph type="sldNum" sz="quarter" idx="5"/>
          </p:nvPr>
        </p:nvSpPr>
        <p:spPr/>
        <p:txBody>
          <a:bodyPr/>
          <a:lstStyle/>
          <a:p>
            <a:pPr>
              <a:defRPr/>
            </a:pPr>
            <a:fld id="{2F3F98A2-023A-43E5-B66B-805704F726B6}" type="slidenum">
              <a:rPr lang="es-ES" smtClean="0"/>
              <a:pPr>
                <a:defRPr/>
              </a:pPr>
              <a:t>32</a:t>
            </a:fld>
            <a:endParaRPr lang="es-ES" dirty="0"/>
          </a:p>
        </p:txBody>
      </p:sp>
    </p:spTree>
    <p:extLst>
      <p:ext uri="{BB962C8B-B14F-4D97-AF65-F5344CB8AC3E}">
        <p14:creationId xmlns:p14="http://schemas.microsoft.com/office/powerpoint/2010/main" val="592532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b="1" dirty="0"/>
              <a:t>Desarrollar</a:t>
            </a:r>
            <a:r>
              <a:rPr lang="es-PE" b="1" baseline="0" dirty="0"/>
              <a:t> nuevos productos que amplíen nuestra oferta exportable es uno de los desafíos actuales. La Agricultura Moderna ya trabaja en ello.</a:t>
            </a:r>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33</a:t>
            </a:fld>
            <a:endParaRPr lang="es-PE"/>
          </a:p>
        </p:txBody>
      </p:sp>
    </p:spTree>
    <p:extLst>
      <p:ext uri="{BB962C8B-B14F-4D97-AF65-F5344CB8AC3E}">
        <p14:creationId xmlns:p14="http://schemas.microsoft.com/office/powerpoint/2010/main" val="3481017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a:p>
        </p:txBody>
      </p:sp>
      <p:sp>
        <p:nvSpPr>
          <p:cNvPr id="4" name="3 Marcador de número de diapositiva"/>
          <p:cNvSpPr>
            <a:spLocks noGrp="1"/>
          </p:cNvSpPr>
          <p:nvPr>
            <p:ph type="sldNum" sz="quarter" idx="10"/>
          </p:nvPr>
        </p:nvSpPr>
        <p:spPr/>
        <p:txBody>
          <a:bodyPr/>
          <a:lstStyle/>
          <a:p>
            <a:fld id="{3851B60C-CCE9-AA4C-92C2-7A18600CF073}" type="slidenum">
              <a:rPr lang="es-ES" smtClean="0"/>
              <a:pPr/>
              <a:t>37</a:t>
            </a:fld>
            <a:endParaRPr lang="es-ES"/>
          </a:p>
        </p:txBody>
      </p:sp>
    </p:spTree>
    <p:extLst>
      <p:ext uri="{BB962C8B-B14F-4D97-AF65-F5344CB8AC3E}">
        <p14:creationId xmlns:p14="http://schemas.microsoft.com/office/powerpoint/2010/main" val="370316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001" y="4336467"/>
            <a:ext cx="5480001" cy="4108230"/>
          </a:xfrm>
          <a:prstGeom prst="rect">
            <a:avLst/>
          </a:prstGeom>
        </p:spPr>
        <p:txBody>
          <a:bodyPr lIns="91286" tIns="91286" rIns="91286" bIns="91286" anchor="t" anchorCtr="0">
            <a:noAutofit/>
          </a:bodyPr>
          <a:lstStyle/>
          <a:p>
            <a:endParaRPr sz="2000" dirty="0">
              <a:solidFill>
                <a:schemeClr val="dk2"/>
              </a:solidFill>
            </a:endParaRPr>
          </a:p>
        </p:txBody>
      </p:sp>
      <p:sp>
        <p:nvSpPr>
          <p:cNvPr id="144" name="Shape 144"/>
          <p:cNvSpPr>
            <a:spLocks noGrp="1" noRot="1" noChangeAspect="1"/>
          </p:cNvSpPr>
          <p:nvPr>
            <p:ph type="sldImg" idx="2"/>
          </p:nvPr>
        </p:nvSpPr>
        <p:spPr>
          <a:xfrm>
            <a:off x="1144588" y="687388"/>
            <a:ext cx="4559300" cy="34210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6208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3</a:t>
            </a:fld>
            <a:endParaRPr lang="es-PE"/>
          </a:p>
        </p:txBody>
      </p:sp>
    </p:spTree>
    <p:extLst>
      <p:ext uri="{BB962C8B-B14F-4D97-AF65-F5344CB8AC3E}">
        <p14:creationId xmlns:p14="http://schemas.microsoft.com/office/powerpoint/2010/main" val="400105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009"/>
            <a:endParaRPr lang="es-ES_tradnl" noProof="1"/>
          </a:p>
        </p:txBody>
      </p:sp>
      <p:sp>
        <p:nvSpPr>
          <p:cNvPr id="4" name="Slide Number Placeholder 3"/>
          <p:cNvSpPr>
            <a:spLocks noGrp="1"/>
          </p:cNvSpPr>
          <p:nvPr>
            <p:ph type="sldNum" sz="quarter" idx="10"/>
          </p:nvPr>
        </p:nvSpPr>
        <p:spPr/>
        <p:txBody>
          <a:bodyPr/>
          <a:lstStyle/>
          <a:p>
            <a:pPr defTabSz="913009"/>
            <a:fld id="{649C13A5-511F-4D4F-B778-6AB878583413}" type="slidenum">
              <a:rPr lang="en-US">
                <a:latin typeface="Franklin Gothic Book"/>
              </a:rPr>
              <a:pPr defTabSz="913009"/>
              <a:t>39</a:t>
            </a:fld>
            <a:endParaRPr lang="en-US">
              <a:latin typeface="Franklin Gothic Book"/>
            </a:endParaRPr>
          </a:p>
        </p:txBody>
      </p:sp>
    </p:spTree>
    <p:extLst>
      <p:ext uri="{BB962C8B-B14F-4D97-AF65-F5344CB8AC3E}">
        <p14:creationId xmlns:p14="http://schemas.microsoft.com/office/powerpoint/2010/main" val="2898402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009"/>
            <a:endParaRPr lang="es-ES_tradnl" noProof="1"/>
          </a:p>
        </p:txBody>
      </p:sp>
      <p:sp>
        <p:nvSpPr>
          <p:cNvPr id="4" name="Slide Number Placeholder 3"/>
          <p:cNvSpPr>
            <a:spLocks noGrp="1"/>
          </p:cNvSpPr>
          <p:nvPr>
            <p:ph type="sldNum" sz="quarter" idx="10"/>
          </p:nvPr>
        </p:nvSpPr>
        <p:spPr/>
        <p:txBody>
          <a:bodyPr/>
          <a:lstStyle/>
          <a:p>
            <a:pPr defTabSz="913009"/>
            <a:fld id="{649C13A5-511F-4D4F-B778-6AB878583413}" type="slidenum">
              <a:rPr lang="en-US">
                <a:latin typeface="Franklin Gothic Book"/>
              </a:rPr>
              <a:pPr defTabSz="913009"/>
              <a:t>40</a:t>
            </a:fld>
            <a:endParaRPr lang="en-US">
              <a:latin typeface="Franklin Gothic Book"/>
            </a:endParaRPr>
          </a:p>
        </p:txBody>
      </p:sp>
    </p:spTree>
    <p:extLst>
      <p:ext uri="{BB962C8B-B14F-4D97-AF65-F5344CB8AC3E}">
        <p14:creationId xmlns:p14="http://schemas.microsoft.com/office/powerpoint/2010/main" val="3767459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41</a:t>
            </a:fld>
            <a:endParaRPr lang="es-PE"/>
          </a:p>
        </p:txBody>
      </p:sp>
    </p:spTree>
    <p:extLst>
      <p:ext uri="{BB962C8B-B14F-4D97-AF65-F5344CB8AC3E}">
        <p14:creationId xmlns:p14="http://schemas.microsoft.com/office/powerpoint/2010/main" val="1454433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42</a:t>
            </a:fld>
            <a:endParaRPr lang="es-PE"/>
          </a:p>
        </p:txBody>
      </p:sp>
    </p:spTree>
    <p:extLst>
      <p:ext uri="{BB962C8B-B14F-4D97-AF65-F5344CB8AC3E}">
        <p14:creationId xmlns:p14="http://schemas.microsoft.com/office/powerpoint/2010/main" val="677736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43</a:t>
            </a:fld>
            <a:endParaRPr lang="es-PE"/>
          </a:p>
        </p:txBody>
      </p:sp>
    </p:spTree>
    <p:extLst>
      <p:ext uri="{BB962C8B-B14F-4D97-AF65-F5344CB8AC3E}">
        <p14:creationId xmlns:p14="http://schemas.microsoft.com/office/powerpoint/2010/main" val="2007126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44</a:t>
            </a:fld>
            <a:endParaRPr lang="es-PE"/>
          </a:p>
        </p:txBody>
      </p:sp>
    </p:spTree>
    <p:extLst>
      <p:ext uri="{BB962C8B-B14F-4D97-AF65-F5344CB8AC3E}">
        <p14:creationId xmlns:p14="http://schemas.microsoft.com/office/powerpoint/2010/main" val="1544971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45</a:t>
            </a:fld>
            <a:endParaRPr lang="es-PE"/>
          </a:p>
        </p:txBody>
      </p:sp>
    </p:spTree>
    <p:extLst>
      <p:ext uri="{BB962C8B-B14F-4D97-AF65-F5344CB8AC3E}">
        <p14:creationId xmlns:p14="http://schemas.microsoft.com/office/powerpoint/2010/main" val="2342326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46</a:t>
            </a:fld>
            <a:endParaRPr lang="es-PE"/>
          </a:p>
        </p:txBody>
      </p:sp>
    </p:spTree>
    <p:extLst>
      <p:ext uri="{BB962C8B-B14F-4D97-AF65-F5344CB8AC3E}">
        <p14:creationId xmlns:p14="http://schemas.microsoft.com/office/powerpoint/2010/main" val="3806682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47</a:t>
            </a:fld>
            <a:endParaRPr lang="es-PE"/>
          </a:p>
        </p:txBody>
      </p:sp>
    </p:spTree>
    <p:extLst>
      <p:ext uri="{BB962C8B-B14F-4D97-AF65-F5344CB8AC3E}">
        <p14:creationId xmlns:p14="http://schemas.microsoft.com/office/powerpoint/2010/main" val="287872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48</a:t>
            </a:fld>
            <a:endParaRPr lang="es-PE"/>
          </a:p>
        </p:txBody>
      </p:sp>
    </p:spTree>
    <p:extLst>
      <p:ext uri="{BB962C8B-B14F-4D97-AF65-F5344CB8AC3E}">
        <p14:creationId xmlns:p14="http://schemas.microsoft.com/office/powerpoint/2010/main" val="116593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a:t>
            </a:fld>
            <a:endParaRPr lang="es-PE"/>
          </a:p>
        </p:txBody>
      </p:sp>
    </p:spTree>
    <p:extLst>
      <p:ext uri="{BB962C8B-B14F-4D97-AF65-F5344CB8AC3E}">
        <p14:creationId xmlns:p14="http://schemas.microsoft.com/office/powerpoint/2010/main" val="1877036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49</a:t>
            </a:fld>
            <a:endParaRPr lang="es-PE"/>
          </a:p>
        </p:txBody>
      </p:sp>
    </p:spTree>
    <p:extLst>
      <p:ext uri="{BB962C8B-B14F-4D97-AF65-F5344CB8AC3E}">
        <p14:creationId xmlns:p14="http://schemas.microsoft.com/office/powerpoint/2010/main" val="2852053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a:p>
        </p:txBody>
      </p:sp>
      <p:sp>
        <p:nvSpPr>
          <p:cNvPr id="4" name="3 Marcador de número de diapositiva"/>
          <p:cNvSpPr>
            <a:spLocks noGrp="1"/>
          </p:cNvSpPr>
          <p:nvPr>
            <p:ph type="sldNum" sz="quarter" idx="10"/>
          </p:nvPr>
        </p:nvSpPr>
        <p:spPr/>
        <p:txBody>
          <a:bodyPr/>
          <a:lstStyle/>
          <a:p>
            <a:fld id="{3851B60C-CCE9-AA4C-92C2-7A18600CF073}" type="slidenum">
              <a:rPr lang="es-ES" smtClean="0"/>
              <a:pPr/>
              <a:t>52</a:t>
            </a:fld>
            <a:endParaRPr lang="es-ES"/>
          </a:p>
        </p:txBody>
      </p:sp>
    </p:spTree>
    <p:extLst>
      <p:ext uri="{BB962C8B-B14F-4D97-AF65-F5344CB8AC3E}">
        <p14:creationId xmlns:p14="http://schemas.microsoft.com/office/powerpoint/2010/main" val="858747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6340" defTabSz="913009">
              <a:defRPr/>
            </a:pPr>
            <a:endParaRPr lang="es-PE" sz="1000" dirty="0">
              <a:solidFill>
                <a:srgbClr val="464646"/>
              </a:solidFill>
            </a:endParaRPr>
          </a:p>
        </p:txBody>
      </p:sp>
      <p:sp>
        <p:nvSpPr>
          <p:cNvPr id="4" name="3 Marcador de número de diapositiva"/>
          <p:cNvSpPr>
            <a:spLocks noGrp="1"/>
          </p:cNvSpPr>
          <p:nvPr>
            <p:ph type="sldNum" sz="quarter" idx="10"/>
          </p:nvPr>
        </p:nvSpPr>
        <p:spPr/>
        <p:txBody>
          <a:bodyPr/>
          <a:lstStyle/>
          <a:p>
            <a:fld id="{6015C8B3-DA5F-46F6-A211-D91A054F5668}" type="slidenum">
              <a:rPr lang="es-PE" smtClean="0"/>
              <a:t>53</a:t>
            </a:fld>
            <a:endParaRPr lang="es-PE"/>
          </a:p>
        </p:txBody>
      </p:sp>
    </p:spTree>
    <p:extLst>
      <p:ext uri="{BB962C8B-B14F-4D97-AF65-F5344CB8AC3E}">
        <p14:creationId xmlns:p14="http://schemas.microsoft.com/office/powerpoint/2010/main" val="381270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4" name="Shape 144"/>
          <p:cNvSpPr>
            <a:spLocks noGrp="1" noRot="1" noChangeAspect="1"/>
          </p:cNvSpPr>
          <p:nvPr>
            <p:ph type="sldImg" idx="2"/>
          </p:nvPr>
        </p:nvSpPr>
        <p:spPr>
          <a:xfrm>
            <a:off x="1144588" y="687388"/>
            <a:ext cx="4559300" cy="34210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 name="1 Marcador de notas"/>
          <p:cNvSpPr>
            <a:spLocks noGrp="1"/>
          </p:cNvSpPr>
          <p:nvPr>
            <p:ph type="body" sz="quarter" idx="10"/>
          </p:nvPr>
        </p:nvSpPr>
        <p:spPr/>
        <p:txBody>
          <a:bodyPr/>
          <a:lstStyle/>
          <a:p>
            <a:endParaRPr lang="es-PE"/>
          </a:p>
        </p:txBody>
      </p:sp>
    </p:spTree>
    <p:extLst>
      <p:ext uri="{BB962C8B-B14F-4D97-AF65-F5344CB8AC3E}">
        <p14:creationId xmlns:p14="http://schemas.microsoft.com/office/powerpoint/2010/main" val="266292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001" y="4336467"/>
            <a:ext cx="5480001" cy="4108230"/>
          </a:xfrm>
          <a:prstGeom prst="rect">
            <a:avLst/>
          </a:prstGeom>
        </p:spPr>
        <p:txBody>
          <a:bodyPr lIns="91286" tIns="91286" rIns="91286" bIns="91286" anchor="t" anchorCtr="0">
            <a:noAutofit/>
          </a:bodyPr>
          <a:lstStyle/>
          <a:p>
            <a:r>
              <a:rPr lang="es-PE" sz="1100" dirty="0">
                <a:solidFill>
                  <a:srgbClr val="000000"/>
                </a:solidFill>
                <a:latin typeface="Arial"/>
                <a:ea typeface="Arial"/>
                <a:cs typeface="Arial"/>
                <a:sym typeface="Arial"/>
              </a:rPr>
              <a:t>Esta lámina es el colofón lógico de las anteriores. </a:t>
            </a:r>
          </a:p>
          <a:p>
            <a:r>
              <a:rPr lang="es-PE" sz="1100" dirty="0">
                <a:solidFill>
                  <a:srgbClr val="000000"/>
                </a:solidFill>
                <a:latin typeface="Arial"/>
                <a:ea typeface="Arial"/>
                <a:cs typeface="Arial"/>
                <a:sym typeface="Arial"/>
              </a:rPr>
              <a:t>Lo que nos muestra es que agro exportación y agricultura moderna son los sectores cuyo PBI más creció en la última década.</a:t>
            </a:r>
          </a:p>
          <a:p>
            <a:r>
              <a:rPr lang="es-PE" sz="1100" dirty="0">
                <a:solidFill>
                  <a:srgbClr val="000000"/>
                </a:solidFill>
                <a:latin typeface="Arial"/>
                <a:ea typeface="Arial"/>
                <a:cs typeface="Arial"/>
                <a:sym typeface="Arial"/>
              </a:rPr>
              <a:t>Este PBI creció a una tasa promedio superior que la del agro en su totalidad y que la de sectores clave de la economía como minería, pesca y alimentos y bebidas.</a:t>
            </a:r>
          </a:p>
          <a:p>
            <a:endParaRPr lang="es-PE" sz="1100" dirty="0">
              <a:solidFill>
                <a:srgbClr val="000000"/>
              </a:solidFill>
              <a:latin typeface="Arial"/>
              <a:ea typeface="Arial"/>
              <a:cs typeface="Arial"/>
              <a:sym typeface="Arial"/>
            </a:endParaRPr>
          </a:p>
          <a:p>
            <a:endParaRPr sz="2000" dirty="0">
              <a:solidFill>
                <a:schemeClr val="dk2"/>
              </a:solidFill>
            </a:endParaRPr>
          </a:p>
        </p:txBody>
      </p:sp>
      <p:sp>
        <p:nvSpPr>
          <p:cNvPr id="144" name="Shape 144"/>
          <p:cNvSpPr>
            <a:spLocks noGrp="1" noRot="1" noChangeAspect="1"/>
          </p:cNvSpPr>
          <p:nvPr>
            <p:ph type="sldImg" idx="2"/>
          </p:nvPr>
        </p:nvSpPr>
        <p:spPr>
          <a:xfrm>
            <a:off x="1144588" y="687388"/>
            <a:ext cx="4559300" cy="34210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1055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7</a:t>
            </a:fld>
            <a:endParaRPr lang="es-PE"/>
          </a:p>
        </p:txBody>
      </p:sp>
    </p:spTree>
    <p:extLst>
      <p:ext uri="{BB962C8B-B14F-4D97-AF65-F5344CB8AC3E}">
        <p14:creationId xmlns:p14="http://schemas.microsoft.com/office/powerpoint/2010/main" val="96769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aseline="0"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8</a:t>
            </a:fld>
            <a:endParaRPr lang="es-PE"/>
          </a:p>
        </p:txBody>
      </p:sp>
    </p:spTree>
    <p:extLst>
      <p:ext uri="{BB962C8B-B14F-4D97-AF65-F5344CB8AC3E}">
        <p14:creationId xmlns:p14="http://schemas.microsoft.com/office/powerpoint/2010/main" val="252630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6340" defTabSz="913009">
              <a:defRPr/>
            </a:pPr>
            <a:r>
              <a:rPr lang="es-PE" sz="1000" dirty="0">
                <a:solidFill>
                  <a:srgbClr val="464646"/>
                </a:solidFill>
              </a:rPr>
              <a:t>Principales destinos en la exportación de frutas y hortalizas frescas en el 2015:</a:t>
            </a:r>
          </a:p>
          <a:p>
            <a:pPr marL="6340" defTabSz="913009">
              <a:defRPr/>
            </a:pPr>
            <a:endParaRPr lang="es-PE" sz="1000" dirty="0">
              <a:solidFill>
                <a:srgbClr val="464646"/>
              </a:solidFill>
            </a:endParaRPr>
          </a:p>
          <a:p>
            <a:pPr marL="6340" defTabSz="913009">
              <a:defRPr/>
            </a:pPr>
            <a:r>
              <a:rPr lang="es-PE" sz="1000" dirty="0">
                <a:solidFill>
                  <a:srgbClr val="464646"/>
                </a:solidFill>
              </a:rPr>
              <a:t>En el 2015 se han exportado a 86 mercados y entre los 11 principales se encuentran:</a:t>
            </a:r>
          </a:p>
          <a:p>
            <a:pPr marL="356644" indent="-144243" defTabSz="913009">
              <a:buFont typeface="+mj-lt"/>
              <a:buAutoNum type="alphaLcPeriod"/>
              <a:defRPr/>
            </a:pPr>
            <a:endParaRPr lang="es-PE" sz="1000" dirty="0">
              <a:solidFill>
                <a:srgbClr val="464646"/>
              </a:solidFill>
            </a:endParaRPr>
          </a:p>
          <a:p>
            <a:pPr marL="440653" indent="-228252" defTabSz="913009">
              <a:buFont typeface="+mj-lt"/>
              <a:buAutoNum type="arabicPeriod"/>
              <a:defRPr/>
            </a:pPr>
            <a:r>
              <a:rPr lang="es-PE" sz="1000" dirty="0">
                <a:solidFill>
                  <a:srgbClr val="464646"/>
                </a:solidFill>
              </a:rPr>
              <a:t>Estados Unidos</a:t>
            </a:r>
          </a:p>
          <a:p>
            <a:pPr marL="440653" indent="-228252" defTabSz="913009">
              <a:buFont typeface="+mj-lt"/>
              <a:buAutoNum type="arabicPeriod"/>
              <a:defRPr/>
            </a:pPr>
            <a:r>
              <a:rPr lang="es-PE" sz="1000" dirty="0">
                <a:solidFill>
                  <a:srgbClr val="464646"/>
                </a:solidFill>
              </a:rPr>
              <a:t>Holanda</a:t>
            </a:r>
          </a:p>
          <a:p>
            <a:pPr marL="440653" indent="-228252" defTabSz="913009">
              <a:buFont typeface="+mj-lt"/>
              <a:buAutoNum type="arabicPeriod"/>
              <a:defRPr/>
            </a:pPr>
            <a:r>
              <a:rPr lang="es-PE" sz="1000" dirty="0">
                <a:solidFill>
                  <a:srgbClr val="464646"/>
                </a:solidFill>
              </a:rPr>
              <a:t>Reino Unido</a:t>
            </a:r>
          </a:p>
          <a:p>
            <a:pPr marL="440653" indent="-228252" defTabSz="913009">
              <a:buFont typeface="+mj-lt"/>
              <a:buAutoNum type="arabicPeriod"/>
              <a:defRPr/>
            </a:pPr>
            <a:r>
              <a:rPr lang="es-PE" sz="1000" dirty="0">
                <a:solidFill>
                  <a:srgbClr val="464646"/>
                </a:solidFill>
              </a:rPr>
              <a:t>China + Hong Kong</a:t>
            </a:r>
          </a:p>
          <a:p>
            <a:pPr marL="440653" indent="-228252" defTabSz="913009">
              <a:buFont typeface="+mj-lt"/>
              <a:buAutoNum type="arabicPeriod"/>
              <a:defRPr/>
            </a:pPr>
            <a:r>
              <a:rPr lang="es-PE" sz="1000" dirty="0">
                <a:solidFill>
                  <a:srgbClr val="464646"/>
                </a:solidFill>
              </a:rPr>
              <a:t>España</a:t>
            </a:r>
          </a:p>
          <a:p>
            <a:pPr marL="440653" indent="-228252" defTabSz="913009">
              <a:buFont typeface="+mj-lt"/>
              <a:buAutoNum type="arabicPeriod"/>
              <a:defRPr/>
            </a:pPr>
            <a:r>
              <a:rPr lang="es-PE" sz="1000" dirty="0">
                <a:solidFill>
                  <a:srgbClr val="464646"/>
                </a:solidFill>
              </a:rPr>
              <a:t>Canadá</a:t>
            </a:r>
          </a:p>
          <a:p>
            <a:pPr marL="440653" indent="-228252" defTabSz="913009">
              <a:buFont typeface="+mj-lt"/>
              <a:buAutoNum type="arabicPeriod"/>
              <a:defRPr/>
            </a:pPr>
            <a:r>
              <a:rPr lang="es-PE" sz="1000" dirty="0">
                <a:solidFill>
                  <a:srgbClr val="464646"/>
                </a:solidFill>
              </a:rPr>
              <a:t>Alemania</a:t>
            </a:r>
          </a:p>
          <a:p>
            <a:pPr marL="440653" indent="-228252" defTabSz="913009">
              <a:buFont typeface="+mj-lt"/>
              <a:buAutoNum type="arabicPeriod"/>
              <a:defRPr/>
            </a:pPr>
            <a:r>
              <a:rPr lang="es-PE" sz="1000" dirty="0">
                <a:solidFill>
                  <a:srgbClr val="464646"/>
                </a:solidFill>
              </a:rPr>
              <a:t>Rusia</a:t>
            </a:r>
          </a:p>
          <a:p>
            <a:pPr marL="440653" indent="-228252" defTabSz="913009">
              <a:buFont typeface="+mj-lt"/>
              <a:buAutoNum type="arabicPeriod"/>
              <a:defRPr/>
            </a:pPr>
            <a:r>
              <a:rPr lang="es-PE" sz="1000" dirty="0">
                <a:solidFill>
                  <a:srgbClr val="464646"/>
                </a:solidFill>
              </a:rPr>
              <a:t>Corea del Sur</a:t>
            </a:r>
          </a:p>
          <a:p>
            <a:pPr marL="440653" indent="-228252" defTabSz="913009">
              <a:buFont typeface="+mj-lt"/>
              <a:buAutoNum type="arabicPeriod"/>
              <a:defRPr/>
            </a:pPr>
            <a:r>
              <a:rPr lang="es-PE" sz="1000" dirty="0">
                <a:solidFill>
                  <a:srgbClr val="464646"/>
                </a:solidFill>
              </a:rPr>
              <a:t>Chile</a:t>
            </a:r>
          </a:p>
          <a:p>
            <a:pPr marL="440653" indent="-228252" defTabSz="913009">
              <a:buFont typeface="+mj-lt"/>
              <a:buAutoNum type="arabicPeriod"/>
              <a:defRPr/>
            </a:pPr>
            <a:r>
              <a:rPr lang="es-PE" sz="1000" dirty="0">
                <a:solidFill>
                  <a:srgbClr val="464646"/>
                </a:solidFill>
              </a:rPr>
              <a:t>Tailandia</a:t>
            </a:r>
          </a:p>
        </p:txBody>
      </p:sp>
      <p:sp>
        <p:nvSpPr>
          <p:cNvPr id="4" name="3 Marcador de número de diapositiva"/>
          <p:cNvSpPr>
            <a:spLocks noGrp="1"/>
          </p:cNvSpPr>
          <p:nvPr>
            <p:ph type="sldNum" sz="quarter" idx="10"/>
          </p:nvPr>
        </p:nvSpPr>
        <p:spPr/>
        <p:txBody>
          <a:bodyPr/>
          <a:lstStyle/>
          <a:p>
            <a:fld id="{6015C8B3-DA5F-46F6-A211-D91A054F5668}" type="slidenum">
              <a:rPr lang="es-PE" smtClean="0"/>
              <a:t>9</a:t>
            </a:fld>
            <a:endParaRPr lang="es-PE"/>
          </a:p>
        </p:txBody>
      </p:sp>
    </p:spTree>
    <p:extLst>
      <p:ext uri="{BB962C8B-B14F-4D97-AF65-F5344CB8AC3E}">
        <p14:creationId xmlns:p14="http://schemas.microsoft.com/office/powerpoint/2010/main" val="165035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dirty="0"/>
          </a:p>
        </p:txBody>
      </p:sp>
      <p:sp>
        <p:nvSpPr>
          <p:cNvPr id="4" name="Marcador de número de diapositiva 3"/>
          <p:cNvSpPr>
            <a:spLocks noGrp="1"/>
          </p:cNvSpPr>
          <p:nvPr>
            <p:ph type="sldNum" sz="quarter" idx="10"/>
          </p:nvPr>
        </p:nvSpPr>
        <p:spPr/>
        <p:txBody>
          <a:bodyPr/>
          <a:lstStyle/>
          <a:p>
            <a:fld id="{2235FFCA-7F24-4348-9942-438E53CC5712}" type="slidenum">
              <a:rPr lang="es-PE" smtClean="0"/>
              <a:t>11</a:t>
            </a:fld>
            <a:endParaRPr lang="es-PE"/>
          </a:p>
        </p:txBody>
      </p:sp>
    </p:spTree>
    <p:extLst>
      <p:ext uri="{BB962C8B-B14F-4D97-AF65-F5344CB8AC3E}">
        <p14:creationId xmlns:p14="http://schemas.microsoft.com/office/powerpoint/2010/main" val="218505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118748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2375917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2360891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PE"/>
          </a:p>
        </p:txBody>
      </p:sp>
      <p:sp>
        <p:nvSpPr>
          <p:cNvPr id="3" name="2 Marcador de gráfico"/>
          <p:cNvSpPr>
            <a:spLocks noGrp="1"/>
          </p:cNvSpPr>
          <p:nvPr>
            <p:ph type="chart" idx="1"/>
          </p:nvPr>
        </p:nvSpPr>
        <p:spPr>
          <a:xfrm>
            <a:off x="685800" y="1981200"/>
            <a:ext cx="7772400" cy="4114800"/>
          </a:xfrm>
        </p:spPr>
        <p:txBody>
          <a:bodyPr/>
          <a:lstStyle/>
          <a:p>
            <a:pPr lvl="0"/>
            <a:endParaRPr lang="es-PE" noProof="0" smtClean="0"/>
          </a:p>
        </p:txBody>
      </p:sp>
      <p:sp>
        <p:nvSpPr>
          <p:cNvPr id="4" name="Rectangle 4"/>
          <p:cNvSpPr>
            <a:spLocks noGrp="1" noChangeArrowheads="1"/>
          </p:cNvSpPr>
          <p:nvPr>
            <p:ph type="dt" sz="half" idx="10"/>
          </p:nvPr>
        </p:nvSpPr>
        <p:spPr/>
        <p:txBody>
          <a:bodyPr/>
          <a:lstStyle>
            <a:lvl1pPr>
              <a:defRPr/>
            </a:lvl1pPr>
          </a:lstStyle>
          <a:p>
            <a:pPr>
              <a:defRPr/>
            </a:pPr>
            <a:endParaRPr lang="es-PE"/>
          </a:p>
        </p:txBody>
      </p:sp>
      <p:sp>
        <p:nvSpPr>
          <p:cNvPr id="5" name="Rectangle 5"/>
          <p:cNvSpPr>
            <a:spLocks noGrp="1" noChangeArrowheads="1"/>
          </p:cNvSpPr>
          <p:nvPr>
            <p:ph type="ftr" sz="quarter" idx="11"/>
          </p:nvPr>
        </p:nvSpPr>
        <p:spPr/>
        <p:txBody>
          <a:bodyPr/>
          <a:lstStyle>
            <a:lvl1pPr>
              <a:defRPr/>
            </a:lvl1pPr>
          </a:lstStyle>
          <a:p>
            <a:pPr>
              <a:defRPr/>
            </a:pPr>
            <a:endParaRPr lang="es-PE"/>
          </a:p>
        </p:txBody>
      </p:sp>
      <p:sp>
        <p:nvSpPr>
          <p:cNvPr id="6" name="Rectangle 6"/>
          <p:cNvSpPr>
            <a:spLocks noGrp="1" noChangeArrowheads="1"/>
          </p:cNvSpPr>
          <p:nvPr>
            <p:ph type="sldNum" sz="quarter" idx="12"/>
          </p:nvPr>
        </p:nvSpPr>
        <p:spPr/>
        <p:txBody>
          <a:bodyPr/>
          <a:lstStyle>
            <a:lvl1pPr>
              <a:defRPr/>
            </a:lvl1pPr>
          </a:lstStyle>
          <a:p>
            <a:pPr>
              <a:defRPr/>
            </a:pPr>
            <a:fld id="{2CD20B87-2E86-42C2-BF6C-D1357AD37D45}" type="slidenum">
              <a:rPr lang="es-PE"/>
              <a:pPr>
                <a:defRPr/>
              </a:pPr>
              <a:t>‹Nº›</a:t>
            </a:fld>
            <a:endParaRPr lang="es-PE"/>
          </a:p>
        </p:txBody>
      </p:sp>
    </p:spTree>
    <p:extLst>
      <p:ext uri="{BB962C8B-B14F-4D97-AF65-F5344CB8AC3E}">
        <p14:creationId xmlns:p14="http://schemas.microsoft.com/office/powerpoint/2010/main" val="3357121229"/>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cxnSp>
        <p:nvCxnSpPr>
          <p:cNvPr id="4" name="14 Conector recto"/>
          <p:cNvCxnSpPr>
            <a:cxnSpLocks noChangeShapeType="1"/>
          </p:cNvCxnSpPr>
          <p:nvPr/>
        </p:nvCxnSpPr>
        <p:spPr bwMode="auto">
          <a:xfrm>
            <a:off x="4406" y="752475"/>
            <a:ext cx="9139603" cy="1588"/>
          </a:xfrm>
          <a:prstGeom prst="line">
            <a:avLst/>
          </a:prstGeom>
          <a:noFill/>
          <a:ln w="19050" algn="ctr">
            <a:solidFill>
              <a:srgbClr val="D10F17"/>
            </a:solidFill>
            <a:round/>
            <a:headEnd/>
            <a:tailEnd/>
          </a:ln>
        </p:spPr>
      </p:cxnSp>
      <p:cxnSp>
        <p:nvCxnSpPr>
          <p:cNvPr id="6" name="5 Conector recto"/>
          <p:cNvCxnSpPr/>
          <p:nvPr userDrawn="1"/>
        </p:nvCxnSpPr>
        <p:spPr>
          <a:xfrm rot="5400000">
            <a:off x="8323345"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p:txBody>
          <a:bodyPr/>
          <a:lstStyle>
            <a:lvl1pPr>
              <a:defRPr sz="2400"/>
            </a:lvl1pPr>
          </a:lstStyle>
          <a:p>
            <a:r>
              <a:rPr lang="es-ES"/>
              <a:t>Haga clic para modificar el estilo de título del patrón</a:t>
            </a:r>
            <a:endParaRPr lang="es-PE" dirty="0"/>
          </a:p>
        </p:txBody>
      </p:sp>
      <p:sp>
        <p:nvSpPr>
          <p:cNvPr id="3" name="2 Marcador de contenido"/>
          <p:cNvSpPr>
            <a:spLocks noGrp="1"/>
          </p:cNvSpPr>
          <p:nvPr>
            <p:ph idx="1"/>
          </p:nvPr>
        </p:nvSpPr>
        <p:spPr>
          <a:xfrm>
            <a:off x="928668" y="2285992"/>
            <a:ext cx="7286676" cy="4071966"/>
          </a:xfrm>
        </p:spPr>
        <p:txBody>
          <a:bodyPr>
            <a:normAutofit/>
          </a:bodyPr>
          <a:lstStyle>
            <a:lvl1pPr>
              <a:defRPr sz="20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dirty="0"/>
          </a:p>
        </p:txBody>
      </p:sp>
      <p:pic>
        <p:nvPicPr>
          <p:cNvPr id="9" name="Picture 3"/>
          <p:cNvPicPr>
            <a:picLocks noChangeAspect="1" noChangeArrowheads="1"/>
          </p:cNvPicPr>
          <p:nvPr userDrawn="1"/>
        </p:nvPicPr>
        <p:blipFill>
          <a:blip r:embed="rId2" cstate="print"/>
          <a:srcRect/>
          <a:stretch>
            <a:fillRect/>
          </a:stretch>
        </p:blipFill>
        <p:spPr bwMode="auto">
          <a:xfrm>
            <a:off x="213946" y="6253163"/>
            <a:ext cx="791308" cy="533400"/>
          </a:xfrm>
          <a:prstGeom prst="rect">
            <a:avLst/>
          </a:prstGeom>
          <a:noFill/>
          <a:ln w="9525">
            <a:noFill/>
            <a:miter lim="800000"/>
            <a:headEnd/>
            <a:tailEnd/>
          </a:ln>
        </p:spPr>
      </p:pic>
      <p:pic>
        <p:nvPicPr>
          <p:cNvPr id="10" name="Picture 3" descr="C:\Users\act\AppData\Local\Microsoft\Windows\Temporary Internet Files\Content.Outlook\M06GT7AK\AGAP - NUEVO LOGO.jpg"/>
          <p:cNvPicPr>
            <a:picLocks noChangeAspect="1" noChangeArrowheads="1"/>
          </p:cNvPicPr>
          <p:nvPr userDrawn="1"/>
        </p:nvPicPr>
        <p:blipFill>
          <a:blip r:embed="rId3" cstate="email"/>
          <a:srcRect/>
          <a:stretch>
            <a:fillRect/>
          </a:stretch>
        </p:blipFill>
        <p:spPr bwMode="auto">
          <a:xfrm>
            <a:off x="1053882" y="6319198"/>
            <a:ext cx="672998" cy="324036"/>
          </a:xfrm>
          <a:prstGeom prst="rect">
            <a:avLst/>
          </a:prstGeom>
          <a:noFill/>
        </p:spPr>
      </p:pic>
      <p:sp>
        <p:nvSpPr>
          <p:cNvPr id="11" name="5 Marcador de número de diapositiva"/>
          <p:cNvSpPr txBox="1">
            <a:spLocks/>
          </p:cNvSpPr>
          <p:nvPr userDrawn="1"/>
        </p:nvSpPr>
        <p:spPr>
          <a:xfrm>
            <a:off x="8629654" y="635639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97972A7F-CE23-488D-8C4F-842FBEEED8E5}" type="slidenum">
              <a:rPr lang="es-PE" smtClean="0">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77915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ítulo y objetos">
    <p:spTree>
      <p:nvGrpSpPr>
        <p:cNvPr id="1" name=""/>
        <p:cNvGrpSpPr/>
        <p:nvPr/>
      </p:nvGrpSpPr>
      <p:grpSpPr>
        <a:xfrm>
          <a:off x="0" y="0"/>
          <a:ext cx="0" cy="0"/>
          <a:chOff x="0" y="0"/>
          <a:chExt cx="0" cy="0"/>
        </a:xfrm>
      </p:grpSpPr>
      <p:cxnSp>
        <p:nvCxnSpPr>
          <p:cNvPr id="3" name="14 Conector recto"/>
          <p:cNvCxnSpPr>
            <a:cxnSpLocks noChangeShapeType="1"/>
          </p:cNvCxnSpPr>
          <p:nvPr/>
        </p:nvCxnSpPr>
        <p:spPr bwMode="auto">
          <a:xfrm>
            <a:off x="4406" y="752475"/>
            <a:ext cx="9139603" cy="1588"/>
          </a:xfrm>
          <a:prstGeom prst="line">
            <a:avLst/>
          </a:prstGeom>
          <a:noFill/>
          <a:ln w="19050" algn="ctr">
            <a:solidFill>
              <a:srgbClr val="D10F17"/>
            </a:solidFill>
            <a:round/>
            <a:headEnd/>
            <a:tailEnd/>
          </a:ln>
        </p:spPr>
      </p:cxnSp>
      <p:cxnSp>
        <p:nvCxnSpPr>
          <p:cNvPr id="4" name="14 Conector recto"/>
          <p:cNvCxnSpPr>
            <a:cxnSpLocks noChangeShapeType="1"/>
          </p:cNvCxnSpPr>
          <p:nvPr userDrawn="1"/>
        </p:nvCxnSpPr>
        <p:spPr bwMode="auto">
          <a:xfrm>
            <a:off x="0" y="2559050"/>
            <a:ext cx="9138138" cy="1588"/>
          </a:xfrm>
          <a:prstGeom prst="line">
            <a:avLst/>
          </a:prstGeom>
          <a:noFill/>
          <a:ln w="19050" algn="ctr">
            <a:solidFill>
              <a:srgbClr val="D10F17"/>
            </a:solidFill>
            <a:round/>
            <a:headEnd/>
            <a:tailEnd/>
          </a:ln>
        </p:spPr>
      </p:cxnSp>
      <p:cxnSp>
        <p:nvCxnSpPr>
          <p:cNvPr id="6" name="5 Conector recto"/>
          <p:cNvCxnSpPr/>
          <p:nvPr userDrawn="1"/>
        </p:nvCxnSpPr>
        <p:spPr>
          <a:xfrm rot="5400000">
            <a:off x="8323345"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214283" y="774704"/>
            <a:ext cx="8643998" cy="1296974"/>
          </a:xfrm>
        </p:spPr>
        <p:txBody>
          <a:bodyPr/>
          <a:lstStyle>
            <a:lvl1pPr marL="363538" indent="-363538">
              <a:buClr>
                <a:srgbClr val="D10F17"/>
              </a:buClr>
              <a:buFont typeface="+mj-lt"/>
              <a:buAutoNum type="romanUcPeriod"/>
              <a:defRPr sz="2400">
                <a:solidFill>
                  <a:schemeClr val="tx1"/>
                </a:solidFill>
              </a:defRPr>
            </a:lvl1pPr>
          </a:lstStyle>
          <a:p>
            <a:r>
              <a:rPr lang="es-ES"/>
              <a:t>Haga clic para modificar el estilo de título del patrón</a:t>
            </a:r>
            <a:endParaRPr lang="es-PE" dirty="0"/>
          </a:p>
        </p:txBody>
      </p:sp>
      <p:sp>
        <p:nvSpPr>
          <p:cNvPr id="7" name="5 Marcador de número de diapositiva"/>
          <p:cNvSpPr>
            <a:spLocks noGrp="1"/>
          </p:cNvSpPr>
          <p:nvPr>
            <p:ph type="sldNum" sz="quarter" idx="10"/>
          </p:nvPr>
        </p:nvSpPr>
        <p:spPr/>
        <p:txBody>
          <a:bodyPr/>
          <a:lstStyle>
            <a:lvl1pPr algn="l">
              <a:defRPr b="1">
                <a:solidFill>
                  <a:schemeClr val="tx1"/>
                </a:solidFill>
              </a:defRPr>
            </a:lvl1pPr>
          </a:lstStyle>
          <a:p>
            <a:pPr>
              <a:defRPr/>
            </a:pPr>
            <a:fld id="{117A2956-9B39-4A49-BE4B-FEF00A486DC5}" type="slidenum">
              <a:rPr lang="es-PE">
                <a:solidFill>
                  <a:prstClr val="black"/>
                </a:solidFill>
              </a:rPr>
              <a:pPr>
                <a:defRPr/>
              </a:pPr>
              <a:t>‹Nº›</a:t>
            </a:fld>
            <a:endParaRPr lang="es-PE" dirty="0">
              <a:solidFill>
                <a:prstClr val="black"/>
              </a:solidFill>
            </a:endParaRPr>
          </a:p>
        </p:txBody>
      </p:sp>
      <p:pic>
        <p:nvPicPr>
          <p:cNvPr id="9" name="Picture 3"/>
          <p:cNvPicPr>
            <a:picLocks noChangeAspect="1" noChangeArrowheads="1"/>
          </p:cNvPicPr>
          <p:nvPr userDrawn="1"/>
        </p:nvPicPr>
        <p:blipFill>
          <a:blip r:embed="rId2" cstate="print"/>
          <a:srcRect/>
          <a:stretch>
            <a:fillRect/>
          </a:stretch>
        </p:blipFill>
        <p:spPr bwMode="auto">
          <a:xfrm>
            <a:off x="213946" y="6253163"/>
            <a:ext cx="791308" cy="533400"/>
          </a:xfrm>
          <a:prstGeom prst="rect">
            <a:avLst/>
          </a:prstGeom>
          <a:noFill/>
          <a:ln w="9525">
            <a:noFill/>
            <a:miter lim="800000"/>
            <a:headEnd/>
            <a:tailEnd/>
          </a:ln>
        </p:spPr>
      </p:pic>
      <p:pic>
        <p:nvPicPr>
          <p:cNvPr id="10" name="Picture 3" descr="C:\Users\act\AppData\Local\Microsoft\Windows\Temporary Internet Files\Content.Outlook\M06GT7AK\AGAP - NUEVO LOGO.jpg"/>
          <p:cNvPicPr>
            <a:picLocks noChangeAspect="1" noChangeArrowheads="1"/>
          </p:cNvPicPr>
          <p:nvPr userDrawn="1"/>
        </p:nvPicPr>
        <p:blipFill>
          <a:blip r:embed="rId3" cstate="email"/>
          <a:srcRect/>
          <a:stretch>
            <a:fillRect/>
          </a:stretch>
        </p:blipFill>
        <p:spPr bwMode="auto">
          <a:xfrm>
            <a:off x="1053882" y="6319198"/>
            <a:ext cx="672998" cy="324036"/>
          </a:xfrm>
          <a:prstGeom prst="rect">
            <a:avLst/>
          </a:prstGeom>
          <a:noFill/>
        </p:spPr>
      </p:pic>
    </p:spTree>
    <p:extLst>
      <p:ext uri="{BB962C8B-B14F-4D97-AF65-F5344CB8AC3E}">
        <p14:creationId xmlns:p14="http://schemas.microsoft.com/office/powerpoint/2010/main" val="412182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35" y="4406949"/>
            <a:ext cx="77724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722435"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5 Marcador de número de diapositiva"/>
          <p:cNvSpPr>
            <a:spLocks noGrp="1"/>
          </p:cNvSpPr>
          <p:nvPr>
            <p:ph type="sldNum" sz="quarter" idx="10"/>
          </p:nvPr>
        </p:nvSpPr>
        <p:spPr/>
        <p:txBody>
          <a:bodyPr/>
          <a:lstStyle>
            <a:lvl1pPr>
              <a:defRPr/>
            </a:lvl1pPr>
          </a:lstStyle>
          <a:p>
            <a:pPr>
              <a:defRPr/>
            </a:pPr>
            <a:fld id="{547648A9-6E9D-4453-92E8-AB24078338E3}" type="slidenum">
              <a:rPr lang="es-PE">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3586727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457203" y="1600205"/>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4642338" y="1600205"/>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5 Marcador de número de diapositiva"/>
          <p:cNvSpPr>
            <a:spLocks noGrp="1"/>
          </p:cNvSpPr>
          <p:nvPr>
            <p:ph type="sldNum" sz="quarter" idx="10"/>
          </p:nvPr>
        </p:nvSpPr>
        <p:spPr/>
        <p:txBody>
          <a:bodyPr/>
          <a:lstStyle>
            <a:lvl1pPr>
              <a:defRPr/>
            </a:lvl1pPr>
          </a:lstStyle>
          <a:p>
            <a:pPr>
              <a:defRPr/>
            </a:pPr>
            <a:fld id="{A6048F80-DBDA-4AB6-A1FB-27651C19F401}" type="slidenum">
              <a:rPr lang="es-PE">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2697076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dirty="0"/>
          </a:p>
        </p:txBody>
      </p:sp>
      <p:sp>
        <p:nvSpPr>
          <p:cNvPr id="3" name="2 Marcador de texto"/>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4645294"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294"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5 Marcador de número de diapositiva"/>
          <p:cNvSpPr>
            <a:spLocks noGrp="1"/>
          </p:cNvSpPr>
          <p:nvPr>
            <p:ph type="sldNum" sz="quarter" idx="10"/>
          </p:nvPr>
        </p:nvSpPr>
        <p:spPr/>
        <p:txBody>
          <a:bodyPr/>
          <a:lstStyle>
            <a:lvl1pPr>
              <a:defRPr/>
            </a:lvl1pPr>
          </a:lstStyle>
          <a:p>
            <a:pPr>
              <a:defRPr/>
            </a:pPr>
            <a:fld id="{19443E7B-33EB-43B0-AF9C-CCFF4E0A20EE}" type="slidenum">
              <a:rPr lang="es-PE">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429552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4283" y="0"/>
            <a:ext cx="8643998" cy="785794"/>
          </a:xfrm>
        </p:spPr>
        <p:txBody>
          <a:bodyPr/>
          <a:lstStyle>
            <a:lvl1pPr>
              <a:defRPr sz="2400"/>
            </a:lvl1pPr>
          </a:lstStyle>
          <a:p>
            <a:r>
              <a:rPr lang="es-ES"/>
              <a:t>Haga clic para modificar el estilo de título del patrón</a:t>
            </a:r>
            <a:endParaRPr lang="es-PE" dirty="0"/>
          </a:p>
        </p:txBody>
      </p:sp>
      <p:sp>
        <p:nvSpPr>
          <p:cNvPr id="6" name="5 Marcador de texto"/>
          <p:cNvSpPr>
            <a:spLocks noGrp="1"/>
          </p:cNvSpPr>
          <p:nvPr>
            <p:ph type="body" sz="quarter" idx="13"/>
          </p:nvPr>
        </p:nvSpPr>
        <p:spPr>
          <a:xfrm>
            <a:off x="214304" y="914156"/>
            <a:ext cx="8715435" cy="914400"/>
          </a:xfrm>
        </p:spPr>
        <p:txBody>
          <a:bodyPr/>
          <a:lstStyle>
            <a:lvl1pPr>
              <a:buNone/>
              <a:defRPr sz="2000" b="1"/>
            </a:lvl1pPr>
            <a:lvl2pPr>
              <a:buNone/>
              <a:defRPr/>
            </a:lvl2pPr>
            <a:lvl3pPr>
              <a:buNone/>
              <a:defRPr/>
            </a:lvl3pPr>
            <a:lvl4pPr>
              <a:buNone/>
              <a:defRPr/>
            </a:lvl4pPr>
            <a:lvl5pPr>
              <a:buNone/>
              <a:defRPr/>
            </a:lvl5pPr>
          </a:lstStyle>
          <a:p>
            <a:pPr lvl="0"/>
            <a:r>
              <a:rPr lang="es-ES"/>
              <a:t>Haga clic para modificar el estilo de texto del patrón</a:t>
            </a:r>
          </a:p>
        </p:txBody>
      </p:sp>
      <p:sp>
        <p:nvSpPr>
          <p:cNvPr id="4" name="5 Marcador de número de diapositiva"/>
          <p:cNvSpPr>
            <a:spLocks noGrp="1"/>
          </p:cNvSpPr>
          <p:nvPr>
            <p:ph type="sldNum" sz="quarter" idx="14"/>
          </p:nvPr>
        </p:nvSpPr>
        <p:spPr/>
        <p:txBody>
          <a:bodyPr/>
          <a:lstStyle>
            <a:lvl1pPr>
              <a:defRPr/>
            </a:lvl1pPr>
          </a:lstStyle>
          <a:p>
            <a:pPr>
              <a:defRPr/>
            </a:pPr>
            <a:fld id="{E25F496B-CD3D-4E77-A9F3-DFCF6357ACE0}" type="slidenum">
              <a:rPr lang="es-PE">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2305705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5 Marcador de número de diapositiva"/>
          <p:cNvSpPr txBox="1">
            <a:spLocks/>
          </p:cNvSpPr>
          <p:nvPr userDrawn="1"/>
        </p:nvSpPr>
        <p:spPr>
          <a:xfrm>
            <a:off x="8629654" y="635639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97972A7F-CE23-488D-8C4F-842FBEEED8E5}" type="slidenum">
              <a:rPr lang="es-PE" smtClean="0">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142704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3243323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Sólo el título">
    <p:spTree>
      <p:nvGrpSpPr>
        <p:cNvPr id="1" name=""/>
        <p:cNvGrpSpPr/>
        <p:nvPr/>
      </p:nvGrpSpPr>
      <p:grpSpPr>
        <a:xfrm>
          <a:off x="0" y="0"/>
          <a:ext cx="0" cy="0"/>
          <a:chOff x="0" y="0"/>
          <a:chExt cx="0" cy="0"/>
        </a:xfrm>
      </p:grpSpPr>
      <p:cxnSp>
        <p:nvCxnSpPr>
          <p:cNvPr id="5" name="14 Conector recto"/>
          <p:cNvCxnSpPr>
            <a:cxnSpLocks noChangeShapeType="1"/>
          </p:cNvCxnSpPr>
          <p:nvPr/>
        </p:nvCxnSpPr>
        <p:spPr bwMode="auto">
          <a:xfrm>
            <a:off x="4406" y="752475"/>
            <a:ext cx="9139603" cy="1588"/>
          </a:xfrm>
          <a:prstGeom prst="line">
            <a:avLst/>
          </a:prstGeom>
          <a:noFill/>
          <a:ln w="19050" algn="ctr">
            <a:solidFill>
              <a:srgbClr val="D10F17"/>
            </a:solidFill>
            <a:round/>
            <a:headEnd/>
            <a:tailEnd/>
          </a:ln>
        </p:spPr>
      </p:cxnSp>
      <p:sp>
        <p:nvSpPr>
          <p:cNvPr id="7" name="5 Marcador de número de diapositiva"/>
          <p:cNvSpPr txBox="1">
            <a:spLocks/>
          </p:cNvSpPr>
          <p:nvPr userDrawn="1"/>
        </p:nvSpPr>
        <p:spPr>
          <a:xfrm>
            <a:off x="8629654" y="635639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97972A7F-CE23-488D-8C4F-842FBEEED8E5}" type="slidenum">
              <a:rPr lang="es-PE" smtClean="0">
                <a:solidFill>
                  <a:prstClr val="black"/>
                </a:solidFill>
              </a:rPr>
              <a:pPr>
                <a:defRPr/>
              </a:pPr>
              <a:t>‹Nº›</a:t>
            </a:fld>
            <a:endParaRPr lang="es-PE" dirty="0">
              <a:solidFill>
                <a:prstClr val="black"/>
              </a:solidFill>
            </a:endParaRPr>
          </a:p>
        </p:txBody>
      </p:sp>
      <p:cxnSp>
        <p:nvCxnSpPr>
          <p:cNvPr id="10" name="9 Conector recto"/>
          <p:cNvCxnSpPr/>
          <p:nvPr userDrawn="1"/>
        </p:nvCxnSpPr>
        <p:spPr>
          <a:xfrm rot="5400000">
            <a:off x="8323345"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243311" y="0"/>
            <a:ext cx="8643998" cy="785794"/>
          </a:xfrm>
        </p:spPr>
        <p:txBody>
          <a:bodyPr/>
          <a:lstStyle>
            <a:lvl1pPr>
              <a:defRPr sz="2400"/>
            </a:lvl1pPr>
          </a:lstStyle>
          <a:p>
            <a:r>
              <a:rPr lang="es-ES"/>
              <a:t>Haga clic para modificar el estilo de título del patrón</a:t>
            </a:r>
            <a:endParaRPr lang="es-PE" dirty="0"/>
          </a:p>
        </p:txBody>
      </p:sp>
      <p:sp>
        <p:nvSpPr>
          <p:cNvPr id="6" name="5 Marcador de texto"/>
          <p:cNvSpPr>
            <a:spLocks noGrp="1"/>
          </p:cNvSpPr>
          <p:nvPr>
            <p:ph type="body" sz="quarter" idx="13"/>
          </p:nvPr>
        </p:nvSpPr>
        <p:spPr>
          <a:xfrm>
            <a:off x="243311" y="827986"/>
            <a:ext cx="8643998" cy="800791"/>
          </a:xfrm>
        </p:spPr>
        <p:txBody>
          <a:bodyPr/>
          <a:lstStyle>
            <a:lvl1pPr marL="0" indent="0">
              <a:spcBef>
                <a:spcPts val="0"/>
              </a:spcBef>
              <a:buNone/>
              <a:defRPr sz="1800" b="1">
                <a:latin typeface="Arial" pitchFamily="34" charset="0"/>
                <a:cs typeface="Arial" pitchFamily="34" charset="0"/>
              </a:defRPr>
            </a:lvl1pPr>
            <a:lvl2pPr>
              <a:buNone/>
              <a:defRPr/>
            </a:lvl2pPr>
            <a:lvl3pPr>
              <a:buNone/>
              <a:defRPr/>
            </a:lvl3pPr>
            <a:lvl4pPr>
              <a:buNone/>
              <a:defRPr/>
            </a:lvl4pPr>
            <a:lvl5pPr>
              <a:buNone/>
              <a:defRPr/>
            </a:lvl5pPr>
          </a:lstStyle>
          <a:p>
            <a:pPr lvl="0"/>
            <a:r>
              <a:rPr lang="es-ES"/>
              <a:t>Haga clic para modificar el estilo de texto del patrón</a:t>
            </a:r>
          </a:p>
        </p:txBody>
      </p:sp>
      <p:sp>
        <p:nvSpPr>
          <p:cNvPr id="9" name="5 Marcador de texto"/>
          <p:cNvSpPr>
            <a:spLocks noGrp="1"/>
          </p:cNvSpPr>
          <p:nvPr>
            <p:ph type="body" sz="quarter" idx="14"/>
          </p:nvPr>
        </p:nvSpPr>
        <p:spPr>
          <a:xfrm>
            <a:off x="250583" y="1785926"/>
            <a:ext cx="8643998" cy="2643206"/>
          </a:xfrm>
        </p:spPr>
        <p:txBody>
          <a:bodyPr/>
          <a:lstStyle>
            <a:lvl1pPr marL="0" indent="0">
              <a:spcBef>
                <a:spcPts val="0"/>
              </a:spcBef>
              <a:buNone/>
              <a:defRPr sz="1600" b="1">
                <a:latin typeface="Arial" pitchFamily="34" charset="0"/>
                <a:cs typeface="Arial" pitchFamily="34" charset="0"/>
              </a:defRPr>
            </a:lvl1pPr>
            <a:lvl2pPr>
              <a:buNone/>
              <a:defRPr/>
            </a:lvl2pPr>
            <a:lvl3pPr>
              <a:buNone/>
              <a:defRPr/>
            </a:lvl3pPr>
            <a:lvl4pPr>
              <a:buNone/>
              <a:defRPr/>
            </a:lvl4pPr>
            <a:lvl5pPr>
              <a:buNone/>
              <a:defRPr/>
            </a:lvl5pPr>
          </a:lstStyle>
          <a:p>
            <a:pPr lvl="0"/>
            <a:r>
              <a:rPr lang="es-ES"/>
              <a:t>Haga clic para modificar el estilo de texto del patrón</a:t>
            </a:r>
          </a:p>
        </p:txBody>
      </p:sp>
      <p:pic>
        <p:nvPicPr>
          <p:cNvPr id="12" name="Picture 3"/>
          <p:cNvPicPr>
            <a:picLocks noChangeAspect="1" noChangeArrowheads="1"/>
          </p:cNvPicPr>
          <p:nvPr userDrawn="1"/>
        </p:nvPicPr>
        <p:blipFill>
          <a:blip r:embed="rId2" cstate="print"/>
          <a:srcRect/>
          <a:stretch>
            <a:fillRect/>
          </a:stretch>
        </p:blipFill>
        <p:spPr bwMode="auto">
          <a:xfrm>
            <a:off x="213946" y="6253163"/>
            <a:ext cx="791308" cy="533400"/>
          </a:xfrm>
          <a:prstGeom prst="rect">
            <a:avLst/>
          </a:prstGeom>
          <a:noFill/>
          <a:ln w="9525">
            <a:noFill/>
            <a:miter lim="800000"/>
            <a:headEnd/>
            <a:tailEnd/>
          </a:ln>
        </p:spPr>
      </p:pic>
      <p:pic>
        <p:nvPicPr>
          <p:cNvPr id="13" name="Picture 3" descr="C:\Users\act\AppData\Local\Microsoft\Windows\Temporary Internet Files\Content.Outlook\M06GT7AK\AGAP - NUEVO LOGO.jpg"/>
          <p:cNvPicPr>
            <a:picLocks noChangeAspect="1" noChangeArrowheads="1"/>
          </p:cNvPicPr>
          <p:nvPr userDrawn="1"/>
        </p:nvPicPr>
        <p:blipFill>
          <a:blip r:embed="rId3" cstate="email"/>
          <a:srcRect/>
          <a:stretch>
            <a:fillRect/>
          </a:stretch>
        </p:blipFill>
        <p:spPr bwMode="auto">
          <a:xfrm>
            <a:off x="1053882" y="6319198"/>
            <a:ext cx="672998" cy="324036"/>
          </a:xfrm>
          <a:prstGeom prst="rect">
            <a:avLst/>
          </a:prstGeom>
          <a:noFill/>
        </p:spPr>
      </p:pic>
    </p:spTree>
    <p:extLst>
      <p:ext uri="{BB962C8B-B14F-4D97-AF65-F5344CB8AC3E}">
        <p14:creationId xmlns:p14="http://schemas.microsoft.com/office/powerpoint/2010/main" val="296493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63"/>
            <a:ext cx="77724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a:xfrm>
            <a:off x="457200" y="6356388"/>
            <a:ext cx="2133600" cy="365125"/>
          </a:xfrm>
          <a:prstGeom prst="rect">
            <a:avLst/>
          </a:prstGeom>
        </p:spPr>
        <p:txBody>
          <a:bodyPr/>
          <a:lstStyle/>
          <a:p>
            <a:fld id="{432FF30F-2296-452D-93AB-1FEF6F848EE5}" type="datetimeFigureOut">
              <a:rPr lang="es-PE" smtClean="0">
                <a:solidFill>
                  <a:prstClr val="black"/>
                </a:solidFill>
              </a:rPr>
              <a:pPr/>
              <a:t>27 Set. 2016</a:t>
            </a:fld>
            <a:endParaRPr lang="es-PE" dirty="0">
              <a:solidFill>
                <a:prstClr val="black"/>
              </a:solidFill>
            </a:endParaRPr>
          </a:p>
        </p:txBody>
      </p:sp>
      <p:sp>
        <p:nvSpPr>
          <p:cNvPr id="5" name="4 Marcador de pie de página"/>
          <p:cNvSpPr>
            <a:spLocks noGrp="1"/>
          </p:cNvSpPr>
          <p:nvPr>
            <p:ph type="ftr" sz="quarter" idx="11"/>
          </p:nvPr>
        </p:nvSpPr>
        <p:spPr>
          <a:xfrm>
            <a:off x="3124200" y="6356388"/>
            <a:ext cx="2895600" cy="365125"/>
          </a:xfrm>
          <a:prstGeom prst="rect">
            <a:avLst/>
          </a:prstGeom>
        </p:spPr>
        <p:txBody>
          <a:bodyPr/>
          <a:lstStyle/>
          <a:p>
            <a:endParaRPr lang="es-PE">
              <a:solidFill>
                <a:prstClr val="black"/>
              </a:solidFill>
            </a:endParaRPr>
          </a:p>
        </p:txBody>
      </p:sp>
      <p:sp>
        <p:nvSpPr>
          <p:cNvPr id="7" name="5 Marcador de número de diapositiva"/>
          <p:cNvSpPr txBox="1">
            <a:spLocks/>
          </p:cNvSpPr>
          <p:nvPr userDrawn="1"/>
        </p:nvSpPr>
        <p:spPr>
          <a:xfrm>
            <a:off x="8629654" y="635639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97972A7F-CE23-488D-8C4F-842FBEEED8E5}" type="slidenum">
              <a:rPr lang="es-PE" smtClean="0">
                <a:solidFill>
                  <a:prstClr val="black"/>
                </a:solidFill>
              </a:rPr>
              <a:pPr>
                <a:defRPr/>
              </a:pPr>
              <a:t>‹Nº›</a:t>
            </a:fld>
            <a:endParaRPr lang="es-PE" dirty="0">
              <a:solidFill>
                <a:prstClr val="black"/>
              </a:solidFill>
            </a:endParaRPr>
          </a:p>
        </p:txBody>
      </p:sp>
    </p:spTree>
    <p:extLst>
      <p:ext uri="{BB962C8B-B14F-4D97-AF65-F5344CB8AC3E}">
        <p14:creationId xmlns:p14="http://schemas.microsoft.com/office/powerpoint/2010/main" val="2794958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Sólo el título">
    <p:spTree>
      <p:nvGrpSpPr>
        <p:cNvPr id="1" name=""/>
        <p:cNvGrpSpPr/>
        <p:nvPr/>
      </p:nvGrpSpPr>
      <p:grpSpPr>
        <a:xfrm>
          <a:off x="0" y="0"/>
          <a:ext cx="0" cy="0"/>
          <a:chOff x="0" y="0"/>
          <a:chExt cx="0" cy="0"/>
        </a:xfrm>
      </p:grpSpPr>
      <p:cxnSp>
        <p:nvCxnSpPr>
          <p:cNvPr id="5" name="14 Conector recto"/>
          <p:cNvCxnSpPr>
            <a:cxnSpLocks noChangeShapeType="1"/>
          </p:cNvCxnSpPr>
          <p:nvPr/>
        </p:nvCxnSpPr>
        <p:spPr bwMode="auto">
          <a:xfrm>
            <a:off x="4403" y="752475"/>
            <a:ext cx="9139603" cy="1588"/>
          </a:xfrm>
          <a:prstGeom prst="line">
            <a:avLst/>
          </a:prstGeom>
          <a:noFill/>
          <a:ln w="19050" algn="ctr">
            <a:solidFill>
              <a:srgbClr val="D10F17"/>
            </a:solidFill>
            <a:round/>
            <a:headEnd/>
            <a:tailEnd/>
          </a:ln>
        </p:spPr>
      </p:cxnSp>
      <p:sp>
        <p:nvSpPr>
          <p:cNvPr id="7" name="5 Marcador de número de diapositiva"/>
          <p:cNvSpPr txBox="1">
            <a:spLocks/>
          </p:cNvSpPr>
          <p:nvPr userDrawn="1"/>
        </p:nvSpPr>
        <p:spPr>
          <a:xfrm>
            <a:off x="8629654" y="635636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A5173C74-949F-447E-9A56-C2600ADFCEB3}" type="slidenum">
              <a:rPr lang="es-PE" smtClean="0">
                <a:solidFill>
                  <a:prstClr val="black"/>
                </a:solidFill>
              </a:rPr>
              <a:pPr>
                <a:defRPr/>
              </a:pPr>
              <a:t>‹Nº›</a:t>
            </a:fld>
            <a:endParaRPr lang="es-PE" dirty="0">
              <a:solidFill>
                <a:prstClr val="black"/>
              </a:solidFill>
            </a:endParaRPr>
          </a:p>
        </p:txBody>
      </p:sp>
      <p:cxnSp>
        <p:nvCxnSpPr>
          <p:cNvPr id="10" name="9 Conector recto"/>
          <p:cNvCxnSpPr/>
          <p:nvPr userDrawn="1"/>
        </p:nvCxnSpPr>
        <p:spPr>
          <a:xfrm rot="5400000">
            <a:off x="8323330"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243311" y="0"/>
            <a:ext cx="8643998" cy="785794"/>
          </a:xfrm>
        </p:spPr>
        <p:txBody>
          <a:bodyPr/>
          <a:lstStyle>
            <a:lvl1pPr>
              <a:defRPr sz="2400"/>
            </a:lvl1pPr>
          </a:lstStyle>
          <a:p>
            <a:r>
              <a:rPr lang="es-ES" dirty="0"/>
              <a:t>Haga clic para modificar el estilo de título del patrón</a:t>
            </a:r>
            <a:endParaRPr lang="es-PE" dirty="0"/>
          </a:p>
        </p:txBody>
      </p:sp>
      <p:sp>
        <p:nvSpPr>
          <p:cNvPr id="6" name="5 Marcador de texto"/>
          <p:cNvSpPr>
            <a:spLocks noGrp="1"/>
          </p:cNvSpPr>
          <p:nvPr>
            <p:ph type="body" sz="quarter" idx="13"/>
          </p:nvPr>
        </p:nvSpPr>
        <p:spPr>
          <a:xfrm>
            <a:off x="243311" y="827986"/>
            <a:ext cx="8643998" cy="800791"/>
          </a:xfrm>
        </p:spPr>
        <p:txBody>
          <a:bodyPr/>
          <a:lstStyle>
            <a:lvl1pPr marL="0" indent="0">
              <a:spcBef>
                <a:spcPts val="0"/>
              </a:spcBef>
              <a:buNone/>
              <a:defRPr sz="1800" b="1">
                <a:latin typeface="Arial" pitchFamily="34" charset="0"/>
                <a:cs typeface="Arial" pitchFamily="34" charset="0"/>
              </a:defRPr>
            </a:lvl1pPr>
            <a:lvl2pPr>
              <a:buNone/>
              <a:defRPr/>
            </a:lvl2pPr>
            <a:lvl3pPr>
              <a:buNone/>
              <a:defRPr/>
            </a:lvl3pPr>
            <a:lvl4pPr>
              <a:buNone/>
              <a:defRPr/>
            </a:lvl4pPr>
            <a:lvl5pPr>
              <a:buNone/>
              <a:defRPr/>
            </a:lvl5pPr>
          </a:lstStyle>
          <a:p>
            <a:pPr lvl="0"/>
            <a:r>
              <a:rPr lang="es-ES" dirty="0"/>
              <a:t>Haga clic para modificar el estilo de texto del patrón</a:t>
            </a:r>
          </a:p>
        </p:txBody>
      </p:sp>
      <p:sp>
        <p:nvSpPr>
          <p:cNvPr id="9" name="5 Marcador de texto"/>
          <p:cNvSpPr>
            <a:spLocks noGrp="1"/>
          </p:cNvSpPr>
          <p:nvPr>
            <p:ph type="body" sz="quarter" idx="14"/>
          </p:nvPr>
        </p:nvSpPr>
        <p:spPr>
          <a:xfrm>
            <a:off x="250583" y="1785926"/>
            <a:ext cx="8643998" cy="2643206"/>
          </a:xfrm>
        </p:spPr>
        <p:txBody>
          <a:bodyPr/>
          <a:lstStyle>
            <a:lvl1pPr marL="0" indent="0">
              <a:spcBef>
                <a:spcPts val="0"/>
              </a:spcBef>
              <a:buNone/>
              <a:defRPr sz="1600" b="1">
                <a:latin typeface="Arial" pitchFamily="34" charset="0"/>
                <a:cs typeface="Arial" pitchFamily="34" charset="0"/>
              </a:defRPr>
            </a:lvl1pPr>
            <a:lvl2pPr>
              <a:buNone/>
              <a:defRPr/>
            </a:lvl2pPr>
            <a:lvl3pPr>
              <a:buNone/>
              <a:defRPr/>
            </a:lvl3pPr>
            <a:lvl4pPr>
              <a:buNone/>
              <a:defRPr/>
            </a:lvl4pPr>
            <a:lvl5pPr>
              <a:buNone/>
              <a:defRPr/>
            </a:lvl5pPr>
          </a:lstStyle>
          <a:p>
            <a:pPr lvl="0"/>
            <a:r>
              <a:rPr lang="es-ES" dirty="0"/>
              <a:t>Haga clic para modificar el estilo de texto del patrón</a:t>
            </a:r>
          </a:p>
        </p:txBody>
      </p:sp>
      <p:pic>
        <p:nvPicPr>
          <p:cNvPr id="12" name="Picture 3"/>
          <p:cNvPicPr>
            <a:picLocks noChangeAspect="1" noChangeArrowheads="1"/>
          </p:cNvPicPr>
          <p:nvPr userDrawn="1"/>
        </p:nvPicPr>
        <p:blipFill>
          <a:blip r:embed="rId2" cstate="print"/>
          <a:srcRect/>
          <a:stretch>
            <a:fillRect/>
          </a:stretch>
        </p:blipFill>
        <p:spPr bwMode="auto">
          <a:xfrm>
            <a:off x="213946" y="6253163"/>
            <a:ext cx="791308" cy="533400"/>
          </a:xfrm>
          <a:prstGeom prst="rect">
            <a:avLst/>
          </a:prstGeom>
          <a:noFill/>
          <a:ln w="9525">
            <a:noFill/>
            <a:miter lim="800000"/>
            <a:headEnd/>
            <a:tailEnd/>
          </a:ln>
        </p:spPr>
      </p:pic>
      <p:pic>
        <p:nvPicPr>
          <p:cNvPr id="13" name="Picture 3" descr="C:\Users\act\AppData\Local\Microsoft\Windows\Temporary Internet Files\Content.Outlook\M06GT7AK\AGAP - NUEVO LOGO.jpg"/>
          <p:cNvPicPr>
            <a:picLocks noChangeAspect="1" noChangeArrowheads="1"/>
          </p:cNvPicPr>
          <p:nvPr userDrawn="1"/>
        </p:nvPicPr>
        <p:blipFill>
          <a:blip r:embed="rId3" cstate="email"/>
          <a:srcRect/>
          <a:stretch>
            <a:fillRect/>
          </a:stretch>
        </p:blipFill>
        <p:spPr bwMode="auto">
          <a:xfrm>
            <a:off x="1053882" y="6319198"/>
            <a:ext cx="672998" cy="324036"/>
          </a:xfrm>
          <a:prstGeom prst="rect">
            <a:avLst/>
          </a:prstGeom>
          <a:noFill/>
        </p:spPr>
      </p:pic>
    </p:spTree>
    <p:extLst>
      <p:ext uri="{BB962C8B-B14F-4D97-AF65-F5344CB8AC3E}">
        <p14:creationId xmlns:p14="http://schemas.microsoft.com/office/powerpoint/2010/main" val="2881933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Sólo el título">
    <p:spTree>
      <p:nvGrpSpPr>
        <p:cNvPr id="1" name=""/>
        <p:cNvGrpSpPr/>
        <p:nvPr/>
      </p:nvGrpSpPr>
      <p:grpSpPr>
        <a:xfrm>
          <a:off x="0" y="0"/>
          <a:ext cx="0" cy="0"/>
          <a:chOff x="0" y="0"/>
          <a:chExt cx="0" cy="0"/>
        </a:xfrm>
      </p:grpSpPr>
      <p:cxnSp>
        <p:nvCxnSpPr>
          <p:cNvPr id="4" name="14 Conector recto"/>
          <p:cNvCxnSpPr>
            <a:cxnSpLocks noChangeShapeType="1"/>
          </p:cNvCxnSpPr>
          <p:nvPr/>
        </p:nvCxnSpPr>
        <p:spPr bwMode="auto">
          <a:xfrm>
            <a:off x="4398" y="752475"/>
            <a:ext cx="9139603" cy="1588"/>
          </a:xfrm>
          <a:prstGeom prst="line">
            <a:avLst/>
          </a:prstGeom>
          <a:noFill/>
          <a:ln w="19050" algn="ctr">
            <a:solidFill>
              <a:srgbClr val="D10F17"/>
            </a:solidFill>
            <a:round/>
            <a:headEnd/>
            <a:tailEnd/>
          </a:ln>
        </p:spPr>
      </p:cxnSp>
      <p:sp>
        <p:nvSpPr>
          <p:cNvPr id="5" name="5 Marcador de número de diapositiva"/>
          <p:cNvSpPr txBox="1">
            <a:spLocks/>
          </p:cNvSpPr>
          <p:nvPr userDrawn="1"/>
        </p:nvSpPr>
        <p:spPr>
          <a:xfrm>
            <a:off x="8629652" y="635635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7E55A21F-F02F-4AA1-9301-3055EA27E595}" type="slidenum">
              <a:rPr lang="es-PE" smtClean="0">
                <a:solidFill>
                  <a:prstClr val="black"/>
                </a:solidFill>
              </a:rPr>
              <a:pPr>
                <a:defRPr/>
              </a:pPr>
              <a:t>‹Nº›</a:t>
            </a:fld>
            <a:endParaRPr lang="es-PE" dirty="0">
              <a:solidFill>
                <a:prstClr val="black"/>
              </a:solidFill>
            </a:endParaRPr>
          </a:p>
        </p:txBody>
      </p:sp>
      <p:pic>
        <p:nvPicPr>
          <p:cNvPr id="7" name="Picture 3"/>
          <p:cNvPicPr>
            <a:picLocks noChangeAspect="1" noChangeArrowheads="1"/>
          </p:cNvPicPr>
          <p:nvPr userDrawn="1"/>
        </p:nvPicPr>
        <p:blipFill>
          <a:blip r:embed="rId2" cstate="print"/>
          <a:srcRect/>
          <a:stretch>
            <a:fillRect/>
          </a:stretch>
        </p:blipFill>
        <p:spPr bwMode="auto">
          <a:xfrm>
            <a:off x="213946" y="6253163"/>
            <a:ext cx="729762" cy="533400"/>
          </a:xfrm>
          <a:prstGeom prst="rect">
            <a:avLst/>
          </a:prstGeom>
          <a:noFill/>
          <a:ln w="9525">
            <a:noFill/>
            <a:miter lim="800000"/>
            <a:headEnd/>
            <a:tailEnd/>
          </a:ln>
        </p:spPr>
      </p:pic>
      <p:cxnSp>
        <p:nvCxnSpPr>
          <p:cNvPr id="8" name="7 Conector recto"/>
          <p:cNvCxnSpPr/>
          <p:nvPr userDrawn="1"/>
        </p:nvCxnSpPr>
        <p:spPr>
          <a:xfrm rot="5400000">
            <a:off x="8323325"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243311" y="0"/>
            <a:ext cx="8643998" cy="785794"/>
          </a:xfrm>
        </p:spPr>
        <p:txBody>
          <a:bodyPr/>
          <a:lstStyle>
            <a:lvl1pPr>
              <a:defRPr sz="2400"/>
            </a:lvl1pPr>
          </a:lstStyle>
          <a:p>
            <a:r>
              <a:rPr lang="es-ES" dirty="0"/>
              <a:t>Haga clic para modificar el estilo de título del patrón</a:t>
            </a:r>
            <a:endParaRPr lang="es-PE" dirty="0"/>
          </a:p>
        </p:txBody>
      </p:sp>
      <p:sp>
        <p:nvSpPr>
          <p:cNvPr id="6" name="5 Marcador de texto"/>
          <p:cNvSpPr>
            <a:spLocks noGrp="1"/>
          </p:cNvSpPr>
          <p:nvPr>
            <p:ph type="body" sz="quarter" idx="13"/>
          </p:nvPr>
        </p:nvSpPr>
        <p:spPr>
          <a:xfrm>
            <a:off x="243311" y="827984"/>
            <a:ext cx="8643998" cy="1243694"/>
          </a:xfrm>
        </p:spPr>
        <p:txBody>
          <a:bodyPr/>
          <a:lstStyle>
            <a:lvl1pPr marL="0" indent="0">
              <a:spcBef>
                <a:spcPts val="0"/>
              </a:spcBef>
              <a:buNone/>
              <a:defRPr sz="2000" b="1"/>
            </a:lvl1pPr>
            <a:lvl2pPr>
              <a:buNone/>
              <a:defRPr/>
            </a:lvl2pPr>
            <a:lvl3pPr>
              <a:buNone/>
              <a:defRPr/>
            </a:lvl3pPr>
            <a:lvl4pPr>
              <a:buNone/>
              <a:defRPr/>
            </a:lvl4pPr>
            <a:lvl5pPr>
              <a:buNone/>
              <a:defRPr/>
            </a:lvl5pPr>
          </a:lstStyle>
          <a:p>
            <a:pPr lvl="0"/>
            <a:r>
              <a:rPr lang="es-ES" dirty="0"/>
              <a:t>Haga clic para modificar el estilo de texto del patrón</a:t>
            </a:r>
          </a:p>
        </p:txBody>
      </p:sp>
    </p:spTree>
    <p:extLst>
      <p:ext uri="{BB962C8B-B14F-4D97-AF65-F5344CB8AC3E}">
        <p14:creationId xmlns:p14="http://schemas.microsoft.com/office/powerpoint/2010/main" val="2893392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6_Sólo el título">
    <p:spTree>
      <p:nvGrpSpPr>
        <p:cNvPr id="1" name=""/>
        <p:cNvGrpSpPr/>
        <p:nvPr/>
      </p:nvGrpSpPr>
      <p:grpSpPr>
        <a:xfrm>
          <a:off x="0" y="0"/>
          <a:ext cx="0" cy="0"/>
          <a:chOff x="0" y="0"/>
          <a:chExt cx="0" cy="0"/>
        </a:xfrm>
      </p:grpSpPr>
      <p:cxnSp>
        <p:nvCxnSpPr>
          <p:cNvPr id="4" name="14 Conector recto"/>
          <p:cNvCxnSpPr>
            <a:cxnSpLocks noChangeShapeType="1"/>
          </p:cNvCxnSpPr>
          <p:nvPr/>
        </p:nvCxnSpPr>
        <p:spPr bwMode="auto">
          <a:xfrm>
            <a:off x="4398" y="752475"/>
            <a:ext cx="9139603" cy="1588"/>
          </a:xfrm>
          <a:prstGeom prst="line">
            <a:avLst/>
          </a:prstGeom>
          <a:noFill/>
          <a:ln w="19050" algn="ctr">
            <a:solidFill>
              <a:srgbClr val="D10F17"/>
            </a:solidFill>
            <a:round/>
            <a:headEnd/>
            <a:tailEnd/>
          </a:ln>
        </p:spPr>
      </p:cxnSp>
      <p:sp>
        <p:nvSpPr>
          <p:cNvPr id="5" name="5 Marcador de número de diapositiva"/>
          <p:cNvSpPr txBox="1">
            <a:spLocks/>
          </p:cNvSpPr>
          <p:nvPr userDrawn="1"/>
        </p:nvSpPr>
        <p:spPr>
          <a:xfrm>
            <a:off x="8629652" y="6356353"/>
            <a:ext cx="499696" cy="365125"/>
          </a:xfrm>
          <a:prstGeom prst="rect">
            <a:avLst/>
          </a:prstGeom>
        </p:spPr>
        <p:txBody>
          <a:bodyPr anchor="ctr"/>
          <a:lstStyle>
            <a:lvl1pPr algn="l">
              <a:defRPr sz="1400" b="1">
                <a:solidFill>
                  <a:schemeClr val="tx1"/>
                </a:solidFill>
                <a:latin typeface="Bembo" pitchFamily="18" charset="0"/>
              </a:defRPr>
            </a:lvl1pPr>
          </a:lstStyle>
          <a:p>
            <a:pPr>
              <a:defRPr/>
            </a:pPr>
            <a:fld id="{7E55A21F-F02F-4AA1-9301-3055EA27E595}" type="slidenum">
              <a:rPr lang="es-PE" smtClean="0">
                <a:solidFill>
                  <a:prstClr val="black"/>
                </a:solidFill>
              </a:rPr>
              <a:pPr>
                <a:defRPr/>
              </a:pPr>
              <a:t>‹Nº›</a:t>
            </a:fld>
            <a:endParaRPr lang="es-PE" dirty="0">
              <a:solidFill>
                <a:prstClr val="black"/>
              </a:solidFill>
            </a:endParaRPr>
          </a:p>
        </p:txBody>
      </p:sp>
      <p:pic>
        <p:nvPicPr>
          <p:cNvPr id="7" name="Picture 3"/>
          <p:cNvPicPr>
            <a:picLocks noChangeAspect="1" noChangeArrowheads="1"/>
          </p:cNvPicPr>
          <p:nvPr userDrawn="1"/>
        </p:nvPicPr>
        <p:blipFill>
          <a:blip r:embed="rId2" cstate="print"/>
          <a:srcRect/>
          <a:stretch>
            <a:fillRect/>
          </a:stretch>
        </p:blipFill>
        <p:spPr bwMode="auto">
          <a:xfrm>
            <a:off x="213946" y="6253163"/>
            <a:ext cx="729762" cy="533400"/>
          </a:xfrm>
          <a:prstGeom prst="rect">
            <a:avLst/>
          </a:prstGeom>
          <a:noFill/>
          <a:ln w="9525">
            <a:noFill/>
            <a:miter lim="800000"/>
            <a:headEnd/>
            <a:tailEnd/>
          </a:ln>
        </p:spPr>
      </p:pic>
      <p:cxnSp>
        <p:nvCxnSpPr>
          <p:cNvPr id="8" name="7 Conector recto"/>
          <p:cNvCxnSpPr/>
          <p:nvPr userDrawn="1"/>
        </p:nvCxnSpPr>
        <p:spPr>
          <a:xfrm rot="5400000">
            <a:off x="8323325"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243311" y="0"/>
            <a:ext cx="8643998" cy="785794"/>
          </a:xfrm>
        </p:spPr>
        <p:txBody>
          <a:bodyPr/>
          <a:lstStyle>
            <a:lvl1pPr>
              <a:defRPr sz="2400"/>
            </a:lvl1pPr>
          </a:lstStyle>
          <a:p>
            <a:r>
              <a:rPr lang="es-ES" dirty="0"/>
              <a:t>Haga clic para modificar el estilo de título del patrón</a:t>
            </a:r>
            <a:endParaRPr lang="es-PE" dirty="0"/>
          </a:p>
        </p:txBody>
      </p:sp>
      <p:sp>
        <p:nvSpPr>
          <p:cNvPr id="6" name="5 Marcador de texto"/>
          <p:cNvSpPr>
            <a:spLocks noGrp="1"/>
          </p:cNvSpPr>
          <p:nvPr>
            <p:ph type="body" sz="quarter" idx="13"/>
          </p:nvPr>
        </p:nvSpPr>
        <p:spPr>
          <a:xfrm>
            <a:off x="243311" y="827984"/>
            <a:ext cx="8643998" cy="1243694"/>
          </a:xfrm>
        </p:spPr>
        <p:txBody>
          <a:bodyPr/>
          <a:lstStyle>
            <a:lvl1pPr marL="0" indent="0">
              <a:spcBef>
                <a:spcPts val="0"/>
              </a:spcBef>
              <a:buNone/>
              <a:defRPr sz="2000" b="1"/>
            </a:lvl1pPr>
            <a:lvl2pPr>
              <a:buNone/>
              <a:defRPr/>
            </a:lvl2pPr>
            <a:lvl3pPr>
              <a:buNone/>
              <a:defRPr/>
            </a:lvl3pPr>
            <a:lvl4pPr>
              <a:buNone/>
              <a:defRPr/>
            </a:lvl4pPr>
            <a:lvl5pPr>
              <a:buNone/>
              <a:defRPr/>
            </a:lvl5pPr>
          </a:lstStyle>
          <a:p>
            <a:pPr lvl="0"/>
            <a:r>
              <a:rPr lang="es-ES" dirty="0"/>
              <a:t>Haga clic para modificar el estilo de texto del patrón</a:t>
            </a:r>
          </a:p>
        </p:txBody>
      </p:sp>
    </p:spTree>
    <p:extLst>
      <p:ext uri="{BB962C8B-B14F-4D97-AF65-F5344CB8AC3E}">
        <p14:creationId xmlns:p14="http://schemas.microsoft.com/office/powerpoint/2010/main" val="359773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124353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371271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6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149139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237939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2295582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3383239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2F71626-2859-4E3C-BF59-1FD86CA8013E}" type="datetimeFigureOut">
              <a:rPr lang="es-PE" smtClean="0"/>
              <a:t>27 Set. 2016</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6D3FFA21-7DFC-4DBC-A188-DAB16E13351C}" type="slidenum">
              <a:rPr lang="es-PE" smtClean="0"/>
              <a:t>‹Nº›</a:t>
            </a:fld>
            <a:endParaRPr lang="es-PE"/>
          </a:p>
        </p:txBody>
      </p:sp>
    </p:spTree>
    <p:extLst>
      <p:ext uri="{BB962C8B-B14F-4D97-AF65-F5344CB8AC3E}">
        <p14:creationId xmlns:p14="http://schemas.microsoft.com/office/powerpoint/2010/main" val="29130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71626-2859-4E3C-BF59-1FD86CA8013E}" type="datetimeFigureOut">
              <a:rPr lang="es-PE" smtClean="0"/>
              <a:t>27 Set. 2016</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FA21-7DFC-4DBC-A188-DAB16E13351C}" type="slidenum">
              <a:rPr lang="es-PE" smtClean="0"/>
              <a:t>‹Nº›</a:t>
            </a:fld>
            <a:endParaRPr lang="es-PE"/>
          </a:p>
        </p:txBody>
      </p:sp>
    </p:spTree>
    <p:extLst>
      <p:ext uri="{BB962C8B-B14F-4D97-AF65-F5344CB8AC3E}">
        <p14:creationId xmlns:p14="http://schemas.microsoft.com/office/powerpoint/2010/main" val="3165199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213950" y="246064"/>
            <a:ext cx="8644304" cy="439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PE"/>
          </a:p>
        </p:txBody>
      </p:sp>
      <p:sp>
        <p:nvSpPr>
          <p:cNvPr id="3075" name="2 Marcador de texto"/>
          <p:cNvSpPr>
            <a:spLocks noGrp="1"/>
          </p:cNvSpPr>
          <p:nvPr>
            <p:ph type="body" idx="1"/>
          </p:nvPr>
        </p:nvSpPr>
        <p:spPr bwMode="auto">
          <a:xfrm>
            <a:off x="929054" y="2214567"/>
            <a:ext cx="7285892" cy="40719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número de diapositiva"/>
          <p:cNvSpPr>
            <a:spLocks noGrp="1"/>
          </p:cNvSpPr>
          <p:nvPr>
            <p:ph type="sldNum" sz="quarter" idx="4"/>
          </p:nvPr>
        </p:nvSpPr>
        <p:spPr>
          <a:xfrm>
            <a:off x="8629654" y="6356391"/>
            <a:ext cx="499696" cy="365125"/>
          </a:xfrm>
          <a:prstGeom prst="rect">
            <a:avLst/>
          </a:prstGeom>
        </p:spPr>
        <p:txBody>
          <a:bodyPr vert="horz" lIns="91440" tIns="45720" rIns="91440" bIns="45720" rtlCol="0" anchor="ctr"/>
          <a:lstStyle>
            <a:lvl1pPr algn="l">
              <a:defRPr sz="1400" b="1">
                <a:solidFill>
                  <a:schemeClr val="tx1"/>
                </a:solidFill>
                <a:latin typeface="Bembo" pitchFamily="18" charset="0"/>
              </a:defRPr>
            </a:lvl1pPr>
          </a:lstStyle>
          <a:p>
            <a:pPr>
              <a:defRPr/>
            </a:pPr>
            <a:fld id="{074510B1-7823-4550-A854-F0C20B788FBF}" type="slidenum">
              <a:rPr lang="es-PE">
                <a:solidFill>
                  <a:prstClr val="black"/>
                </a:solidFill>
              </a:rPr>
              <a:pPr>
                <a:defRPr/>
              </a:pPr>
              <a:t>‹Nº›</a:t>
            </a:fld>
            <a:endParaRPr lang="es-PE" dirty="0">
              <a:solidFill>
                <a:prstClr val="black"/>
              </a:solidFill>
            </a:endParaRPr>
          </a:p>
        </p:txBody>
      </p:sp>
      <p:cxnSp>
        <p:nvCxnSpPr>
          <p:cNvPr id="3077" name="14 Conector recto"/>
          <p:cNvCxnSpPr>
            <a:cxnSpLocks noChangeShapeType="1"/>
          </p:cNvCxnSpPr>
          <p:nvPr/>
        </p:nvCxnSpPr>
        <p:spPr bwMode="auto">
          <a:xfrm>
            <a:off x="4406" y="714375"/>
            <a:ext cx="9139603" cy="1588"/>
          </a:xfrm>
          <a:prstGeom prst="line">
            <a:avLst/>
          </a:prstGeom>
          <a:noFill/>
          <a:ln w="9525" algn="ctr">
            <a:solidFill>
              <a:srgbClr val="D10F17"/>
            </a:solidFill>
            <a:round/>
            <a:headEnd/>
            <a:tailEnd/>
          </a:ln>
        </p:spPr>
      </p:cxnSp>
      <p:cxnSp>
        <p:nvCxnSpPr>
          <p:cNvPr id="3078" name="14 Conector recto"/>
          <p:cNvCxnSpPr>
            <a:cxnSpLocks noChangeShapeType="1"/>
          </p:cNvCxnSpPr>
          <p:nvPr/>
        </p:nvCxnSpPr>
        <p:spPr bwMode="auto">
          <a:xfrm>
            <a:off x="0" y="2141579"/>
            <a:ext cx="9138138" cy="1587"/>
          </a:xfrm>
          <a:prstGeom prst="line">
            <a:avLst/>
          </a:prstGeom>
          <a:noFill/>
          <a:ln w="9525" algn="ctr">
            <a:solidFill>
              <a:srgbClr val="D10F17"/>
            </a:solidFill>
            <a:round/>
            <a:headEnd/>
            <a:tailEnd/>
          </a:ln>
        </p:spPr>
      </p:cxnSp>
      <p:pic>
        <p:nvPicPr>
          <p:cNvPr id="3079" name="Picture 3"/>
          <p:cNvPicPr>
            <a:picLocks noChangeAspect="1" noChangeArrowheads="1"/>
          </p:cNvPicPr>
          <p:nvPr/>
        </p:nvPicPr>
        <p:blipFill>
          <a:blip r:embed="rId14" cstate="print"/>
          <a:srcRect/>
          <a:stretch>
            <a:fillRect/>
          </a:stretch>
        </p:blipFill>
        <p:spPr bwMode="auto">
          <a:xfrm>
            <a:off x="213946" y="6253163"/>
            <a:ext cx="791308" cy="533400"/>
          </a:xfrm>
          <a:prstGeom prst="rect">
            <a:avLst/>
          </a:prstGeom>
          <a:noFill/>
          <a:ln w="9525">
            <a:noFill/>
            <a:miter lim="800000"/>
            <a:headEnd/>
            <a:tailEnd/>
          </a:ln>
        </p:spPr>
      </p:pic>
      <p:cxnSp>
        <p:nvCxnSpPr>
          <p:cNvPr id="9" name="8 Conector recto"/>
          <p:cNvCxnSpPr/>
          <p:nvPr/>
        </p:nvCxnSpPr>
        <p:spPr>
          <a:xfrm rot="5400000">
            <a:off x="8323344" y="6551674"/>
            <a:ext cx="611187" cy="1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3" descr="C:\Users\act\AppData\Local\Microsoft\Windows\Temporary Internet Files\Content.Outlook\M06GT7AK\AGAP - NUEVO LOGO.jpg"/>
          <p:cNvPicPr>
            <a:picLocks noChangeAspect="1" noChangeArrowheads="1"/>
          </p:cNvPicPr>
          <p:nvPr userDrawn="1"/>
        </p:nvPicPr>
        <p:blipFill>
          <a:blip r:embed="rId15" cstate="email"/>
          <a:srcRect/>
          <a:stretch>
            <a:fillRect/>
          </a:stretch>
        </p:blipFill>
        <p:spPr bwMode="auto">
          <a:xfrm>
            <a:off x="1053882" y="6319198"/>
            <a:ext cx="672998" cy="324036"/>
          </a:xfrm>
          <a:prstGeom prst="rect">
            <a:avLst/>
          </a:prstGeom>
          <a:noFill/>
        </p:spPr>
      </p:pic>
    </p:spTree>
    <p:extLst>
      <p:ext uri="{BB962C8B-B14F-4D97-AF65-F5344CB8AC3E}">
        <p14:creationId xmlns:p14="http://schemas.microsoft.com/office/powerpoint/2010/main" val="1720688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fontAlgn="base" hangingPunct="1">
        <a:spcBef>
          <a:spcPct val="0"/>
        </a:spcBef>
        <a:spcAft>
          <a:spcPct val="0"/>
        </a:spcAft>
        <a:defRPr sz="2400" b="1" kern="1200">
          <a:solidFill>
            <a:srgbClr val="D10F17"/>
          </a:solidFill>
          <a:latin typeface="Bembo" pitchFamily="18" charset="0"/>
          <a:ea typeface="+mj-ea"/>
          <a:cs typeface="+mj-cs"/>
        </a:defRPr>
      </a:lvl1pPr>
      <a:lvl2pPr algn="l" rtl="0" eaLnBrk="1" fontAlgn="base" hangingPunct="1">
        <a:spcBef>
          <a:spcPct val="0"/>
        </a:spcBef>
        <a:spcAft>
          <a:spcPct val="0"/>
        </a:spcAft>
        <a:defRPr sz="2400" b="1">
          <a:solidFill>
            <a:srgbClr val="D10F17"/>
          </a:solidFill>
          <a:latin typeface="Bembo" pitchFamily="18" charset="0"/>
        </a:defRPr>
      </a:lvl2pPr>
      <a:lvl3pPr algn="l" rtl="0" eaLnBrk="1" fontAlgn="base" hangingPunct="1">
        <a:spcBef>
          <a:spcPct val="0"/>
        </a:spcBef>
        <a:spcAft>
          <a:spcPct val="0"/>
        </a:spcAft>
        <a:defRPr sz="2400" b="1">
          <a:solidFill>
            <a:srgbClr val="D10F17"/>
          </a:solidFill>
          <a:latin typeface="Bembo" pitchFamily="18" charset="0"/>
        </a:defRPr>
      </a:lvl3pPr>
      <a:lvl4pPr algn="l" rtl="0" eaLnBrk="1" fontAlgn="base" hangingPunct="1">
        <a:spcBef>
          <a:spcPct val="0"/>
        </a:spcBef>
        <a:spcAft>
          <a:spcPct val="0"/>
        </a:spcAft>
        <a:defRPr sz="2400" b="1">
          <a:solidFill>
            <a:srgbClr val="D10F17"/>
          </a:solidFill>
          <a:latin typeface="Bembo" pitchFamily="18" charset="0"/>
        </a:defRPr>
      </a:lvl4pPr>
      <a:lvl5pPr algn="l" rtl="0" eaLnBrk="1" fontAlgn="base" hangingPunct="1">
        <a:spcBef>
          <a:spcPct val="0"/>
        </a:spcBef>
        <a:spcAft>
          <a:spcPct val="0"/>
        </a:spcAft>
        <a:defRPr sz="2400" b="1">
          <a:solidFill>
            <a:srgbClr val="D10F17"/>
          </a:solidFill>
          <a:latin typeface="Bembo" pitchFamily="18" charset="0"/>
        </a:defRPr>
      </a:lvl5pPr>
      <a:lvl6pPr marL="457200" algn="l" rtl="0" eaLnBrk="1" fontAlgn="base" hangingPunct="1">
        <a:spcBef>
          <a:spcPct val="0"/>
        </a:spcBef>
        <a:spcAft>
          <a:spcPct val="0"/>
        </a:spcAft>
        <a:defRPr sz="2400" b="1">
          <a:solidFill>
            <a:srgbClr val="D10F17"/>
          </a:solidFill>
          <a:latin typeface="Bembo" pitchFamily="18" charset="0"/>
        </a:defRPr>
      </a:lvl6pPr>
      <a:lvl7pPr marL="914400" algn="l" rtl="0" eaLnBrk="1" fontAlgn="base" hangingPunct="1">
        <a:spcBef>
          <a:spcPct val="0"/>
        </a:spcBef>
        <a:spcAft>
          <a:spcPct val="0"/>
        </a:spcAft>
        <a:defRPr sz="2400" b="1">
          <a:solidFill>
            <a:srgbClr val="D10F17"/>
          </a:solidFill>
          <a:latin typeface="Bembo" pitchFamily="18" charset="0"/>
        </a:defRPr>
      </a:lvl7pPr>
      <a:lvl8pPr marL="1371600" algn="l" rtl="0" eaLnBrk="1" fontAlgn="base" hangingPunct="1">
        <a:spcBef>
          <a:spcPct val="0"/>
        </a:spcBef>
        <a:spcAft>
          <a:spcPct val="0"/>
        </a:spcAft>
        <a:defRPr sz="2400" b="1">
          <a:solidFill>
            <a:srgbClr val="D10F17"/>
          </a:solidFill>
          <a:latin typeface="Bembo" pitchFamily="18" charset="0"/>
        </a:defRPr>
      </a:lvl8pPr>
      <a:lvl9pPr marL="1828800" algn="l" rtl="0" eaLnBrk="1" fontAlgn="base" hangingPunct="1">
        <a:spcBef>
          <a:spcPct val="0"/>
        </a:spcBef>
        <a:spcAft>
          <a:spcPct val="0"/>
        </a:spcAft>
        <a:defRPr sz="2400" b="1">
          <a:solidFill>
            <a:srgbClr val="D10F17"/>
          </a:solidFill>
          <a:latin typeface="Bembo" pitchFamily="18" charset="0"/>
        </a:defRPr>
      </a:lvl9pPr>
    </p:titleStyle>
    <p:bodyStyle>
      <a:lvl1pPr marL="363538" indent="-363538" algn="l" rtl="0" eaLnBrk="1" fontAlgn="base" hangingPunct="1">
        <a:spcBef>
          <a:spcPct val="20000"/>
        </a:spcBef>
        <a:spcAft>
          <a:spcPct val="0"/>
        </a:spcAft>
        <a:buClr>
          <a:srgbClr val="D10F17"/>
        </a:buClr>
        <a:buFont typeface="Calibri" pitchFamily="34" charset="0"/>
        <a:buAutoNum type="romanUcPeriod"/>
        <a:defRPr sz="2000" kern="1200">
          <a:solidFill>
            <a:schemeClr val="tx1"/>
          </a:solidFill>
          <a:latin typeface="Bembo" pitchFamily="18" charset="0"/>
          <a:ea typeface="+mn-ea"/>
          <a:cs typeface="+mn-cs"/>
        </a:defRPr>
      </a:lvl1pPr>
      <a:lvl2pPr marL="706438" indent="-342900" algn="l" rtl="0" eaLnBrk="1" fontAlgn="base" hangingPunct="1">
        <a:spcBef>
          <a:spcPct val="20000"/>
        </a:spcBef>
        <a:spcAft>
          <a:spcPct val="0"/>
        </a:spcAft>
        <a:buClr>
          <a:srgbClr val="D10F17"/>
        </a:buClr>
        <a:buFont typeface="Calibri" pitchFamily="34" charset="0"/>
        <a:buAutoNum type="alphaLcPeriod"/>
        <a:defRPr sz="2800" kern="1200">
          <a:solidFill>
            <a:schemeClr val="tx1"/>
          </a:solidFill>
          <a:latin typeface="Bembo" pitchFamily="18" charset="0"/>
          <a:ea typeface="+mn-ea"/>
          <a:cs typeface="+mn-cs"/>
        </a:defRPr>
      </a:lvl2pPr>
      <a:lvl3pPr marL="814388" indent="-161925" algn="l" rtl="0" eaLnBrk="1" fontAlgn="base" hangingPunct="1">
        <a:spcBef>
          <a:spcPct val="20000"/>
        </a:spcBef>
        <a:spcAft>
          <a:spcPct val="0"/>
        </a:spcAft>
        <a:buClr>
          <a:srgbClr val="D10F17"/>
        </a:buClr>
        <a:buSzPct val="90000"/>
        <a:buFont typeface="Arial" charset="0"/>
        <a:buChar char="•"/>
        <a:defRPr sz="1600" kern="1200">
          <a:solidFill>
            <a:schemeClr val="tx1"/>
          </a:solidFill>
          <a:latin typeface="Bembo" pitchFamily="18" charset="0"/>
          <a:ea typeface="+mn-ea"/>
          <a:cs typeface="+mn-cs"/>
        </a:defRPr>
      </a:lvl3pPr>
      <a:lvl4pPr marL="989013" indent="-147638" algn="l" rtl="0" eaLnBrk="1" fontAlgn="base" hangingPunct="1">
        <a:spcBef>
          <a:spcPct val="20000"/>
        </a:spcBef>
        <a:spcAft>
          <a:spcPct val="0"/>
        </a:spcAft>
        <a:buClr>
          <a:srgbClr val="D10F17"/>
        </a:buClr>
        <a:buFont typeface="Arial" charset="0"/>
        <a:buChar char="–"/>
        <a:defRPr sz="1400" kern="1200">
          <a:solidFill>
            <a:schemeClr val="tx1"/>
          </a:solidFill>
          <a:latin typeface="Bembo" pitchFamily="18" charset="0"/>
          <a:ea typeface="+mn-ea"/>
          <a:cs typeface="+mn-cs"/>
        </a:defRPr>
      </a:lvl4pPr>
      <a:lvl5pPr marL="1162050" indent="-147638" algn="l" rtl="0" eaLnBrk="1" fontAlgn="base" hangingPunct="1">
        <a:spcBef>
          <a:spcPct val="20000"/>
        </a:spcBef>
        <a:spcAft>
          <a:spcPct val="0"/>
        </a:spcAft>
        <a:buClr>
          <a:srgbClr val="D10F17"/>
        </a:buClr>
        <a:buFont typeface="Arial" charset="0"/>
        <a:buChar char="»"/>
        <a:defRPr sz="1400" kern="1200">
          <a:solidFill>
            <a:schemeClr val="tx1"/>
          </a:solidFill>
          <a:latin typeface="Bemb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Hoja_de_c_lculo_de_Microsoft_Excel_97-20031.xls"/></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oleObject" Target="../embeddings/Hoja_de_c_lculo_de_Microsoft_Excel_97-20032.xls"/><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Hoja_de_c_lculo_de_Microsoft_Excel_97-20033.xls"/></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oleObject" Target="../embeddings/Hoja_de_c_lculo_de_Microsoft_Excel_97-20034.xls"/></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15.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25.xml"/><Relationship Id="rId16"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36.gif"/><Relationship Id="rId15" Type="http://schemas.microsoft.com/office/2007/relationships/diagramDrawing" Target="../diagrams/drawing2.xml"/><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png"/><Relationship Id="rId3" Type="http://schemas.openxmlformats.org/officeDocument/2006/relationships/image" Target="../media/image39.jpeg"/><Relationship Id="rId21" Type="http://schemas.openxmlformats.org/officeDocument/2006/relationships/image" Target="../media/image57.jpe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g"/><Relationship Id="rId2" Type="http://schemas.openxmlformats.org/officeDocument/2006/relationships/notesSlide" Target="../notesSlides/notesSlide27.xml"/><Relationship Id="rId16" Type="http://schemas.openxmlformats.org/officeDocument/2006/relationships/image" Target="../media/image52.jpe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g"/><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 Id="rId22"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Hoja_de_c_lculo_de_Microsoft_Excel1.xlsx"/></Relationships>
</file>

<file path=ppt/slides/_rels/slide6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467544" y="548680"/>
            <a:ext cx="8208912" cy="14092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s-PE" sz="3600" dirty="0" smtClean="0">
                <a:solidFill>
                  <a:schemeClr val="accent1">
                    <a:lumMod val="75000"/>
                  </a:schemeClr>
                </a:solidFill>
              </a:rPr>
              <a:t>Diversificación Agrícola y Nuevos Mercados</a:t>
            </a:r>
            <a:endParaRPr lang="es-PE" sz="3600" dirty="0">
              <a:solidFill>
                <a:schemeClr val="accent1">
                  <a:lumMod val="75000"/>
                </a:schemeClr>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6912"/>
            <a:ext cx="9144000" cy="4227755"/>
          </a:xfrm>
          <a:prstGeom prst="rect">
            <a:avLst/>
          </a:prstGeom>
        </p:spPr>
      </p:pic>
    </p:spTree>
    <p:extLst>
      <p:ext uri="{BB962C8B-B14F-4D97-AF65-F5344CB8AC3E}">
        <p14:creationId xmlns:p14="http://schemas.microsoft.com/office/powerpoint/2010/main" val="2746437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239432" y="2120657"/>
            <a:ext cx="2869072" cy="3108543"/>
          </a:xfrm>
          <a:prstGeom prst="rect">
            <a:avLst/>
          </a:prstGeom>
          <a:noFill/>
        </p:spPr>
        <p:txBody>
          <a:bodyPr wrap="square" rtlCol="0">
            <a:spAutoFit/>
          </a:bodyPr>
          <a:lstStyle/>
          <a:p>
            <a:r>
              <a:rPr lang="es-MX" sz="2800" b="1" dirty="0" smtClean="0">
                <a:solidFill>
                  <a:schemeClr val="tx2"/>
                </a:solidFill>
              </a:rPr>
              <a:t>Presencia </a:t>
            </a:r>
            <a:r>
              <a:rPr lang="es-MX" sz="2800" b="1" dirty="0">
                <a:solidFill>
                  <a:schemeClr val="tx2"/>
                </a:solidFill>
              </a:rPr>
              <a:t>en el mercado internacional con nuestros productos </a:t>
            </a:r>
            <a:r>
              <a:rPr lang="es-MX" sz="2800" b="1" dirty="0" smtClean="0">
                <a:solidFill>
                  <a:schemeClr val="tx2"/>
                </a:solidFill>
              </a:rPr>
              <a:t>durante todo el año</a:t>
            </a:r>
            <a:endParaRPr lang="es-MX" sz="2800" b="1" dirty="0">
              <a:solidFill>
                <a:schemeClr val="tx2"/>
              </a:solidFill>
            </a:endParaRPr>
          </a:p>
        </p:txBody>
      </p:sp>
      <p:grpSp>
        <p:nvGrpSpPr>
          <p:cNvPr id="12" name="11 Grupo"/>
          <p:cNvGrpSpPr/>
          <p:nvPr/>
        </p:nvGrpSpPr>
        <p:grpSpPr>
          <a:xfrm>
            <a:off x="395536" y="689922"/>
            <a:ext cx="5767338" cy="5979438"/>
            <a:chOff x="971600" y="404664"/>
            <a:chExt cx="5767338" cy="5979438"/>
          </a:xfrm>
        </p:grpSpPr>
        <p:pic>
          <p:nvPicPr>
            <p:cNvPr id="13" name="Picture 2" descr="C:\Users\User2\Desktop\CALEND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3" y="766763"/>
              <a:ext cx="4333875" cy="5324475"/>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971600" y="827420"/>
              <a:ext cx="1440160" cy="369332"/>
            </a:xfrm>
            <a:prstGeom prst="rect">
              <a:avLst/>
            </a:prstGeom>
            <a:noFill/>
          </p:spPr>
          <p:txBody>
            <a:bodyPr wrap="square" rtlCol="0">
              <a:spAutoFit/>
            </a:bodyPr>
            <a:lstStyle/>
            <a:p>
              <a:r>
                <a:rPr lang="es-MX" b="1" dirty="0" smtClean="0">
                  <a:solidFill>
                    <a:schemeClr val="tx2"/>
                  </a:solidFill>
                </a:rPr>
                <a:t>Espárragos</a:t>
              </a:r>
              <a:endParaRPr lang="es-MX" b="1" dirty="0">
                <a:solidFill>
                  <a:schemeClr val="tx2"/>
                </a:solidFill>
              </a:endParaRPr>
            </a:p>
          </p:txBody>
        </p:sp>
        <p:sp>
          <p:nvSpPr>
            <p:cNvPr id="15" name="14 CuadroTexto"/>
            <p:cNvSpPr txBox="1"/>
            <p:nvPr/>
          </p:nvSpPr>
          <p:spPr>
            <a:xfrm>
              <a:off x="971600" y="1259468"/>
              <a:ext cx="1440160" cy="369332"/>
            </a:xfrm>
            <a:prstGeom prst="rect">
              <a:avLst/>
            </a:prstGeom>
            <a:noFill/>
          </p:spPr>
          <p:txBody>
            <a:bodyPr wrap="square" rtlCol="0">
              <a:spAutoFit/>
            </a:bodyPr>
            <a:lstStyle/>
            <a:p>
              <a:r>
                <a:rPr lang="es-MX" b="1" dirty="0" smtClean="0">
                  <a:solidFill>
                    <a:schemeClr val="tx2"/>
                  </a:solidFill>
                </a:rPr>
                <a:t>Uvas</a:t>
              </a:r>
              <a:endParaRPr lang="es-MX" b="1" dirty="0">
                <a:solidFill>
                  <a:schemeClr val="tx2"/>
                </a:solidFill>
              </a:endParaRPr>
            </a:p>
          </p:txBody>
        </p:sp>
        <p:sp>
          <p:nvSpPr>
            <p:cNvPr id="16" name="15 CuadroTexto"/>
            <p:cNvSpPr txBox="1"/>
            <p:nvPr/>
          </p:nvSpPr>
          <p:spPr>
            <a:xfrm>
              <a:off x="971600" y="1691516"/>
              <a:ext cx="1440160" cy="369332"/>
            </a:xfrm>
            <a:prstGeom prst="rect">
              <a:avLst/>
            </a:prstGeom>
            <a:noFill/>
          </p:spPr>
          <p:txBody>
            <a:bodyPr wrap="square" rtlCol="0">
              <a:spAutoFit/>
            </a:bodyPr>
            <a:lstStyle/>
            <a:p>
              <a:r>
                <a:rPr lang="es-MX" b="1" dirty="0" smtClean="0">
                  <a:solidFill>
                    <a:schemeClr val="tx2"/>
                  </a:solidFill>
                </a:rPr>
                <a:t>Paltas</a:t>
              </a:r>
              <a:endParaRPr lang="es-MX" b="1" dirty="0">
                <a:solidFill>
                  <a:schemeClr val="tx2"/>
                </a:solidFill>
              </a:endParaRPr>
            </a:p>
          </p:txBody>
        </p:sp>
        <p:sp>
          <p:nvSpPr>
            <p:cNvPr id="17" name="16 CuadroTexto"/>
            <p:cNvSpPr txBox="1"/>
            <p:nvPr/>
          </p:nvSpPr>
          <p:spPr>
            <a:xfrm>
              <a:off x="971600" y="2051556"/>
              <a:ext cx="1440160" cy="369332"/>
            </a:xfrm>
            <a:prstGeom prst="rect">
              <a:avLst/>
            </a:prstGeom>
            <a:noFill/>
          </p:spPr>
          <p:txBody>
            <a:bodyPr wrap="square" rtlCol="0">
              <a:spAutoFit/>
            </a:bodyPr>
            <a:lstStyle/>
            <a:p>
              <a:r>
                <a:rPr lang="es-MX" b="1" dirty="0" smtClean="0">
                  <a:solidFill>
                    <a:schemeClr val="tx2"/>
                  </a:solidFill>
                </a:rPr>
                <a:t>Mangos</a:t>
              </a:r>
              <a:endParaRPr lang="es-MX" b="1" dirty="0">
                <a:solidFill>
                  <a:schemeClr val="tx2"/>
                </a:solidFill>
              </a:endParaRPr>
            </a:p>
          </p:txBody>
        </p:sp>
        <p:sp>
          <p:nvSpPr>
            <p:cNvPr id="18" name="17 CuadroTexto"/>
            <p:cNvSpPr txBox="1"/>
            <p:nvPr/>
          </p:nvSpPr>
          <p:spPr>
            <a:xfrm>
              <a:off x="971600" y="2555612"/>
              <a:ext cx="1440160" cy="369332"/>
            </a:xfrm>
            <a:prstGeom prst="rect">
              <a:avLst/>
            </a:prstGeom>
            <a:noFill/>
          </p:spPr>
          <p:txBody>
            <a:bodyPr wrap="square" rtlCol="0">
              <a:spAutoFit/>
            </a:bodyPr>
            <a:lstStyle/>
            <a:p>
              <a:r>
                <a:rPr lang="es-MX" b="1" dirty="0" smtClean="0">
                  <a:solidFill>
                    <a:schemeClr val="tx2"/>
                  </a:solidFill>
                </a:rPr>
                <a:t>Cítricos</a:t>
              </a:r>
              <a:endParaRPr lang="es-MX" b="1" dirty="0">
                <a:solidFill>
                  <a:schemeClr val="tx2"/>
                </a:solidFill>
              </a:endParaRPr>
            </a:p>
          </p:txBody>
        </p:sp>
        <p:sp>
          <p:nvSpPr>
            <p:cNvPr id="19" name="18 CuadroTexto"/>
            <p:cNvSpPr txBox="1"/>
            <p:nvPr/>
          </p:nvSpPr>
          <p:spPr>
            <a:xfrm>
              <a:off x="971600" y="2924944"/>
              <a:ext cx="1440160" cy="369332"/>
            </a:xfrm>
            <a:prstGeom prst="rect">
              <a:avLst/>
            </a:prstGeom>
            <a:noFill/>
          </p:spPr>
          <p:txBody>
            <a:bodyPr wrap="square" rtlCol="0">
              <a:spAutoFit/>
            </a:bodyPr>
            <a:lstStyle/>
            <a:p>
              <a:r>
                <a:rPr lang="es-MX" b="1" dirty="0" smtClean="0">
                  <a:solidFill>
                    <a:schemeClr val="tx2"/>
                  </a:solidFill>
                </a:rPr>
                <a:t>Alcachofas</a:t>
              </a:r>
              <a:endParaRPr lang="es-MX" b="1" dirty="0">
                <a:solidFill>
                  <a:schemeClr val="tx2"/>
                </a:solidFill>
              </a:endParaRPr>
            </a:p>
          </p:txBody>
        </p:sp>
        <p:sp>
          <p:nvSpPr>
            <p:cNvPr id="20" name="19 CuadroTexto"/>
            <p:cNvSpPr txBox="1"/>
            <p:nvPr/>
          </p:nvSpPr>
          <p:spPr>
            <a:xfrm>
              <a:off x="971600" y="3419708"/>
              <a:ext cx="1440160" cy="369332"/>
            </a:xfrm>
            <a:prstGeom prst="rect">
              <a:avLst/>
            </a:prstGeom>
            <a:noFill/>
          </p:spPr>
          <p:txBody>
            <a:bodyPr wrap="square" rtlCol="0">
              <a:spAutoFit/>
            </a:bodyPr>
            <a:lstStyle/>
            <a:p>
              <a:r>
                <a:rPr lang="es-MX" b="1" dirty="0" smtClean="0">
                  <a:solidFill>
                    <a:schemeClr val="tx2"/>
                  </a:solidFill>
                </a:rPr>
                <a:t>Pimientos</a:t>
              </a:r>
              <a:endParaRPr lang="es-MX" b="1" dirty="0">
                <a:solidFill>
                  <a:schemeClr val="tx2"/>
                </a:solidFill>
              </a:endParaRPr>
            </a:p>
          </p:txBody>
        </p:sp>
        <p:sp>
          <p:nvSpPr>
            <p:cNvPr id="21" name="20 CuadroTexto"/>
            <p:cNvSpPr txBox="1"/>
            <p:nvPr/>
          </p:nvSpPr>
          <p:spPr>
            <a:xfrm>
              <a:off x="971600" y="3851756"/>
              <a:ext cx="1440160" cy="369332"/>
            </a:xfrm>
            <a:prstGeom prst="rect">
              <a:avLst/>
            </a:prstGeom>
            <a:noFill/>
          </p:spPr>
          <p:txBody>
            <a:bodyPr wrap="square" rtlCol="0">
              <a:spAutoFit/>
            </a:bodyPr>
            <a:lstStyle/>
            <a:p>
              <a:r>
                <a:rPr lang="es-MX" b="1" dirty="0" smtClean="0">
                  <a:solidFill>
                    <a:schemeClr val="tx2"/>
                  </a:solidFill>
                </a:rPr>
                <a:t>Paprika</a:t>
              </a:r>
              <a:endParaRPr lang="es-MX" b="1" dirty="0">
                <a:solidFill>
                  <a:schemeClr val="tx2"/>
                </a:solidFill>
              </a:endParaRPr>
            </a:p>
          </p:txBody>
        </p:sp>
        <p:sp>
          <p:nvSpPr>
            <p:cNvPr id="22" name="21 CuadroTexto"/>
            <p:cNvSpPr txBox="1"/>
            <p:nvPr/>
          </p:nvSpPr>
          <p:spPr>
            <a:xfrm>
              <a:off x="971600" y="4211796"/>
              <a:ext cx="1440160" cy="369332"/>
            </a:xfrm>
            <a:prstGeom prst="rect">
              <a:avLst/>
            </a:prstGeom>
            <a:noFill/>
          </p:spPr>
          <p:txBody>
            <a:bodyPr wrap="square" rtlCol="0">
              <a:spAutoFit/>
            </a:bodyPr>
            <a:lstStyle/>
            <a:p>
              <a:r>
                <a:rPr lang="es-MX" b="1" dirty="0" smtClean="0">
                  <a:solidFill>
                    <a:schemeClr val="tx2"/>
                  </a:solidFill>
                </a:rPr>
                <a:t>Café</a:t>
              </a:r>
              <a:endParaRPr lang="es-MX" b="1" dirty="0">
                <a:solidFill>
                  <a:schemeClr val="tx2"/>
                </a:solidFill>
              </a:endParaRPr>
            </a:p>
          </p:txBody>
        </p:sp>
        <p:sp>
          <p:nvSpPr>
            <p:cNvPr id="23" name="22 CuadroTexto"/>
            <p:cNvSpPr txBox="1"/>
            <p:nvPr/>
          </p:nvSpPr>
          <p:spPr>
            <a:xfrm>
              <a:off x="971600" y="4643844"/>
              <a:ext cx="1440160" cy="369332"/>
            </a:xfrm>
            <a:prstGeom prst="rect">
              <a:avLst/>
            </a:prstGeom>
            <a:noFill/>
          </p:spPr>
          <p:txBody>
            <a:bodyPr wrap="square" rtlCol="0">
              <a:spAutoFit/>
            </a:bodyPr>
            <a:lstStyle/>
            <a:p>
              <a:r>
                <a:rPr lang="es-MX" b="1" dirty="0" smtClean="0">
                  <a:solidFill>
                    <a:schemeClr val="tx2"/>
                  </a:solidFill>
                </a:rPr>
                <a:t>Cacao</a:t>
              </a:r>
              <a:endParaRPr lang="es-MX" b="1" dirty="0">
                <a:solidFill>
                  <a:schemeClr val="tx2"/>
                </a:solidFill>
              </a:endParaRPr>
            </a:p>
          </p:txBody>
        </p:sp>
        <p:sp>
          <p:nvSpPr>
            <p:cNvPr id="24" name="23 CuadroTexto"/>
            <p:cNvSpPr txBox="1"/>
            <p:nvPr/>
          </p:nvSpPr>
          <p:spPr>
            <a:xfrm>
              <a:off x="971600" y="5085184"/>
              <a:ext cx="1440160" cy="369332"/>
            </a:xfrm>
            <a:prstGeom prst="rect">
              <a:avLst/>
            </a:prstGeom>
            <a:noFill/>
          </p:spPr>
          <p:txBody>
            <a:bodyPr wrap="square" rtlCol="0">
              <a:spAutoFit/>
            </a:bodyPr>
            <a:lstStyle/>
            <a:p>
              <a:r>
                <a:rPr lang="es-MX" b="1" dirty="0" smtClean="0">
                  <a:solidFill>
                    <a:schemeClr val="tx2"/>
                  </a:solidFill>
                </a:rPr>
                <a:t>Cebolla</a:t>
              </a:r>
              <a:endParaRPr lang="es-MX" b="1" dirty="0">
                <a:solidFill>
                  <a:schemeClr val="tx2"/>
                </a:solidFill>
              </a:endParaRPr>
            </a:p>
          </p:txBody>
        </p:sp>
        <p:sp>
          <p:nvSpPr>
            <p:cNvPr id="25" name="24 CuadroTexto"/>
            <p:cNvSpPr txBox="1"/>
            <p:nvPr/>
          </p:nvSpPr>
          <p:spPr>
            <a:xfrm>
              <a:off x="971600" y="5579948"/>
              <a:ext cx="1440160" cy="369332"/>
            </a:xfrm>
            <a:prstGeom prst="rect">
              <a:avLst/>
            </a:prstGeom>
            <a:noFill/>
          </p:spPr>
          <p:txBody>
            <a:bodyPr wrap="square" rtlCol="0">
              <a:spAutoFit/>
            </a:bodyPr>
            <a:lstStyle/>
            <a:p>
              <a:r>
                <a:rPr lang="es-MX" b="1" dirty="0" smtClean="0">
                  <a:solidFill>
                    <a:schemeClr val="tx2"/>
                  </a:solidFill>
                </a:rPr>
                <a:t>Granada</a:t>
              </a:r>
              <a:endParaRPr lang="es-MX" b="1" dirty="0">
                <a:solidFill>
                  <a:schemeClr val="tx2"/>
                </a:solidFill>
              </a:endParaRPr>
            </a:p>
          </p:txBody>
        </p:sp>
        <p:sp>
          <p:nvSpPr>
            <p:cNvPr id="26" name="25 CuadroTexto"/>
            <p:cNvSpPr txBox="1"/>
            <p:nvPr/>
          </p:nvSpPr>
          <p:spPr>
            <a:xfrm>
              <a:off x="2339752" y="404664"/>
              <a:ext cx="478016" cy="323165"/>
            </a:xfrm>
            <a:prstGeom prst="rect">
              <a:avLst/>
            </a:prstGeom>
            <a:noFill/>
          </p:spPr>
          <p:txBody>
            <a:bodyPr wrap="none" rtlCol="0">
              <a:spAutoFit/>
            </a:bodyPr>
            <a:lstStyle/>
            <a:p>
              <a:r>
                <a:rPr lang="es-MX" sz="1500" b="1" dirty="0" smtClean="0">
                  <a:solidFill>
                    <a:schemeClr val="tx2"/>
                  </a:solidFill>
                </a:rPr>
                <a:t>Ene</a:t>
              </a:r>
              <a:endParaRPr lang="es-MX" sz="1500" b="1" dirty="0">
                <a:solidFill>
                  <a:schemeClr val="tx2"/>
                </a:solidFill>
              </a:endParaRPr>
            </a:p>
          </p:txBody>
        </p:sp>
        <p:sp>
          <p:nvSpPr>
            <p:cNvPr id="27" name="26 CuadroTexto"/>
            <p:cNvSpPr txBox="1"/>
            <p:nvPr/>
          </p:nvSpPr>
          <p:spPr>
            <a:xfrm>
              <a:off x="2725832" y="404664"/>
              <a:ext cx="468783" cy="323165"/>
            </a:xfrm>
            <a:prstGeom prst="rect">
              <a:avLst/>
            </a:prstGeom>
            <a:noFill/>
          </p:spPr>
          <p:txBody>
            <a:bodyPr wrap="none" rtlCol="0">
              <a:spAutoFit/>
            </a:bodyPr>
            <a:lstStyle/>
            <a:p>
              <a:r>
                <a:rPr lang="es-MX" sz="1500" b="1" dirty="0" smtClean="0">
                  <a:solidFill>
                    <a:schemeClr val="tx2"/>
                  </a:solidFill>
                </a:rPr>
                <a:t>Feb</a:t>
              </a:r>
              <a:endParaRPr lang="es-MX" sz="1500" b="1" dirty="0">
                <a:solidFill>
                  <a:schemeClr val="tx2"/>
                </a:solidFill>
              </a:endParaRPr>
            </a:p>
          </p:txBody>
        </p:sp>
        <p:sp>
          <p:nvSpPr>
            <p:cNvPr id="28" name="27 CuadroTexto"/>
            <p:cNvSpPr txBox="1"/>
            <p:nvPr/>
          </p:nvSpPr>
          <p:spPr>
            <a:xfrm>
              <a:off x="3059832" y="404664"/>
              <a:ext cx="516488" cy="323165"/>
            </a:xfrm>
            <a:prstGeom prst="rect">
              <a:avLst/>
            </a:prstGeom>
            <a:noFill/>
          </p:spPr>
          <p:txBody>
            <a:bodyPr wrap="none" rtlCol="0">
              <a:spAutoFit/>
            </a:bodyPr>
            <a:lstStyle/>
            <a:p>
              <a:r>
                <a:rPr lang="es-MX" sz="1500" b="1" dirty="0" smtClean="0">
                  <a:solidFill>
                    <a:schemeClr val="tx2"/>
                  </a:solidFill>
                </a:rPr>
                <a:t>Mar</a:t>
              </a:r>
              <a:endParaRPr lang="es-MX" sz="1500" b="1" dirty="0">
                <a:solidFill>
                  <a:schemeClr val="tx2"/>
                </a:solidFill>
              </a:endParaRPr>
            </a:p>
          </p:txBody>
        </p:sp>
        <p:sp>
          <p:nvSpPr>
            <p:cNvPr id="29" name="28 CuadroTexto"/>
            <p:cNvSpPr txBox="1"/>
            <p:nvPr/>
          </p:nvSpPr>
          <p:spPr>
            <a:xfrm>
              <a:off x="3419872" y="404664"/>
              <a:ext cx="473206" cy="323165"/>
            </a:xfrm>
            <a:prstGeom prst="rect">
              <a:avLst/>
            </a:prstGeom>
            <a:noFill/>
          </p:spPr>
          <p:txBody>
            <a:bodyPr wrap="none" rtlCol="0">
              <a:spAutoFit/>
            </a:bodyPr>
            <a:lstStyle/>
            <a:p>
              <a:r>
                <a:rPr lang="es-MX" sz="1500" b="1" dirty="0" smtClean="0">
                  <a:solidFill>
                    <a:schemeClr val="tx2"/>
                  </a:solidFill>
                </a:rPr>
                <a:t>Abr</a:t>
              </a:r>
              <a:endParaRPr lang="es-MX" sz="1500" b="1" dirty="0">
                <a:solidFill>
                  <a:schemeClr val="tx2"/>
                </a:solidFill>
              </a:endParaRPr>
            </a:p>
          </p:txBody>
        </p:sp>
        <p:sp>
          <p:nvSpPr>
            <p:cNvPr id="30" name="29 CuadroTexto"/>
            <p:cNvSpPr txBox="1"/>
            <p:nvPr/>
          </p:nvSpPr>
          <p:spPr>
            <a:xfrm>
              <a:off x="3779912" y="404664"/>
              <a:ext cx="535468" cy="323165"/>
            </a:xfrm>
            <a:prstGeom prst="rect">
              <a:avLst/>
            </a:prstGeom>
            <a:noFill/>
          </p:spPr>
          <p:txBody>
            <a:bodyPr wrap="none" rtlCol="0">
              <a:spAutoFit/>
            </a:bodyPr>
            <a:lstStyle/>
            <a:p>
              <a:r>
                <a:rPr lang="es-MX" sz="1500" b="1" dirty="0" err="1" smtClean="0">
                  <a:solidFill>
                    <a:schemeClr val="tx2"/>
                  </a:solidFill>
                </a:rPr>
                <a:t>May</a:t>
              </a:r>
              <a:endParaRPr lang="es-MX" sz="1500" b="1" dirty="0">
                <a:solidFill>
                  <a:schemeClr val="tx2"/>
                </a:solidFill>
              </a:endParaRPr>
            </a:p>
          </p:txBody>
        </p:sp>
        <p:sp>
          <p:nvSpPr>
            <p:cNvPr id="31" name="30 CuadroTexto"/>
            <p:cNvSpPr txBox="1"/>
            <p:nvPr/>
          </p:nvSpPr>
          <p:spPr>
            <a:xfrm>
              <a:off x="4180548" y="404664"/>
              <a:ext cx="453970" cy="323165"/>
            </a:xfrm>
            <a:prstGeom prst="rect">
              <a:avLst/>
            </a:prstGeom>
            <a:noFill/>
          </p:spPr>
          <p:txBody>
            <a:bodyPr wrap="none" rtlCol="0">
              <a:spAutoFit/>
            </a:bodyPr>
            <a:lstStyle/>
            <a:p>
              <a:r>
                <a:rPr lang="es-MX" sz="1500" b="1" dirty="0" smtClean="0">
                  <a:solidFill>
                    <a:schemeClr val="tx2"/>
                  </a:solidFill>
                </a:rPr>
                <a:t>Jun</a:t>
              </a:r>
              <a:endParaRPr lang="es-MX" sz="1500" b="1" dirty="0">
                <a:solidFill>
                  <a:schemeClr val="tx2"/>
                </a:solidFill>
              </a:endParaRPr>
            </a:p>
          </p:txBody>
        </p:sp>
        <p:sp>
          <p:nvSpPr>
            <p:cNvPr id="32" name="31 CuadroTexto"/>
            <p:cNvSpPr txBox="1"/>
            <p:nvPr/>
          </p:nvSpPr>
          <p:spPr>
            <a:xfrm>
              <a:off x="4499992" y="404664"/>
              <a:ext cx="397866" cy="323165"/>
            </a:xfrm>
            <a:prstGeom prst="rect">
              <a:avLst/>
            </a:prstGeom>
            <a:noFill/>
          </p:spPr>
          <p:txBody>
            <a:bodyPr wrap="none" rtlCol="0">
              <a:spAutoFit/>
            </a:bodyPr>
            <a:lstStyle/>
            <a:p>
              <a:r>
                <a:rPr lang="es-MX" sz="1500" b="1" dirty="0" smtClean="0">
                  <a:solidFill>
                    <a:schemeClr val="tx2"/>
                  </a:solidFill>
                </a:rPr>
                <a:t>Jul</a:t>
              </a:r>
              <a:endParaRPr lang="es-MX" sz="1500" b="1" dirty="0">
                <a:solidFill>
                  <a:schemeClr val="tx2"/>
                </a:solidFill>
              </a:endParaRPr>
            </a:p>
          </p:txBody>
        </p:sp>
        <p:sp>
          <p:nvSpPr>
            <p:cNvPr id="33" name="32 CuadroTexto"/>
            <p:cNvSpPr txBox="1"/>
            <p:nvPr/>
          </p:nvSpPr>
          <p:spPr>
            <a:xfrm>
              <a:off x="4868696" y="404664"/>
              <a:ext cx="495392" cy="323165"/>
            </a:xfrm>
            <a:prstGeom prst="rect">
              <a:avLst/>
            </a:prstGeom>
            <a:noFill/>
          </p:spPr>
          <p:txBody>
            <a:bodyPr wrap="none" rtlCol="0">
              <a:spAutoFit/>
            </a:bodyPr>
            <a:lstStyle/>
            <a:p>
              <a:r>
                <a:rPr lang="es-MX" sz="1500" b="1" dirty="0" err="1" smtClean="0">
                  <a:solidFill>
                    <a:schemeClr val="tx2"/>
                  </a:solidFill>
                </a:rPr>
                <a:t>Ago</a:t>
              </a:r>
              <a:endParaRPr lang="es-MX" sz="1500" b="1" dirty="0">
                <a:solidFill>
                  <a:schemeClr val="tx2"/>
                </a:solidFill>
              </a:endParaRPr>
            </a:p>
          </p:txBody>
        </p:sp>
        <p:sp>
          <p:nvSpPr>
            <p:cNvPr id="34" name="33 CuadroTexto"/>
            <p:cNvSpPr txBox="1"/>
            <p:nvPr/>
          </p:nvSpPr>
          <p:spPr>
            <a:xfrm>
              <a:off x="5220072" y="404664"/>
              <a:ext cx="474810" cy="323165"/>
            </a:xfrm>
            <a:prstGeom prst="rect">
              <a:avLst/>
            </a:prstGeom>
            <a:noFill/>
          </p:spPr>
          <p:txBody>
            <a:bodyPr wrap="none" rtlCol="0">
              <a:spAutoFit/>
            </a:bodyPr>
            <a:lstStyle/>
            <a:p>
              <a:r>
                <a:rPr lang="es-MX" sz="1500" b="1" dirty="0" err="1" smtClean="0">
                  <a:solidFill>
                    <a:schemeClr val="tx2"/>
                  </a:solidFill>
                </a:rPr>
                <a:t>Sep</a:t>
              </a:r>
              <a:endParaRPr lang="es-MX" sz="1500" b="1" dirty="0">
                <a:solidFill>
                  <a:schemeClr val="tx2"/>
                </a:solidFill>
              </a:endParaRPr>
            </a:p>
          </p:txBody>
        </p:sp>
        <p:sp>
          <p:nvSpPr>
            <p:cNvPr id="35" name="34 CuadroTexto"/>
            <p:cNvSpPr txBox="1"/>
            <p:nvPr/>
          </p:nvSpPr>
          <p:spPr>
            <a:xfrm>
              <a:off x="5580112" y="404664"/>
              <a:ext cx="461986" cy="323165"/>
            </a:xfrm>
            <a:prstGeom prst="rect">
              <a:avLst/>
            </a:prstGeom>
            <a:noFill/>
          </p:spPr>
          <p:txBody>
            <a:bodyPr wrap="none" rtlCol="0">
              <a:spAutoFit/>
            </a:bodyPr>
            <a:lstStyle/>
            <a:p>
              <a:r>
                <a:rPr lang="es-MX" sz="1500" b="1" dirty="0" smtClean="0">
                  <a:solidFill>
                    <a:schemeClr val="tx2"/>
                  </a:solidFill>
                </a:rPr>
                <a:t>Oct</a:t>
              </a:r>
              <a:endParaRPr lang="es-MX" sz="1500" b="1" dirty="0">
                <a:solidFill>
                  <a:schemeClr val="tx2"/>
                </a:solidFill>
              </a:endParaRPr>
            </a:p>
          </p:txBody>
        </p:sp>
        <p:sp>
          <p:nvSpPr>
            <p:cNvPr id="36" name="35 CuadroTexto"/>
            <p:cNvSpPr txBox="1"/>
            <p:nvPr/>
          </p:nvSpPr>
          <p:spPr>
            <a:xfrm>
              <a:off x="5910214" y="404664"/>
              <a:ext cx="506292" cy="323165"/>
            </a:xfrm>
            <a:prstGeom prst="rect">
              <a:avLst/>
            </a:prstGeom>
            <a:noFill/>
          </p:spPr>
          <p:txBody>
            <a:bodyPr wrap="none" rtlCol="0">
              <a:spAutoFit/>
            </a:bodyPr>
            <a:lstStyle/>
            <a:p>
              <a:r>
                <a:rPr lang="es-MX" sz="1500" b="1" dirty="0" smtClean="0">
                  <a:solidFill>
                    <a:schemeClr val="tx2"/>
                  </a:solidFill>
                </a:rPr>
                <a:t>Nov</a:t>
              </a:r>
              <a:endParaRPr lang="es-MX" sz="1500" b="1" dirty="0">
                <a:solidFill>
                  <a:schemeClr val="tx2"/>
                </a:solidFill>
              </a:endParaRPr>
            </a:p>
          </p:txBody>
        </p:sp>
        <p:sp>
          <p:nvSpPr>
            <p:cNvPr id="37" name="36 CuadroTexto"/>
            <p:cNvSpPr txBox="1"/>
            <p:nvPr/>
          </p:nvSpPr>
          <p:spPr>
            <a:xfrm>
              <a:off x="6297956" y="404664"/>
              <a:ext cx="433132" cy="323165"/>
            </a:xfrm>
            <a:prstGeom prst="rect">
              <a:avLst/>
            </a:prstGeom>
            <a:noFill/>
          </p:spPr>
          <p:txBody>
            <a:bodyPr wrap="none" rtlCol="0">
              <a:spAutoFit/>
            </a:bodyPr>
            <a:lstStyle/>
            <a:p>
              <a:r>
                <a:rPr lang="es-MX" sz="1500" b="1" dirty="0" smtClean="0">
                  <a:solidFill>
                    <a:schemeClr val="tx2"/>
                  </a:solidFill>
                </a:rPr>
                <a:t>Dic</a:t>
              </a:r>
              <a:endParaRPr lang="es-MX" sz="1500" b="1" dirty="0">
                <a:solidFill>
                  <a:schemeClr val="tx2"/>
                </a:solidFill>
              </a:endParaRPr>
            </a:p>
          </p:txBody>
        </p:sp>
        <p:sp>
          <p:nvSpPr>
            <p:cNvPr id="38" name="37 CuadroTexto"/>
            <p:cNvSpPr txBox="1"/>
            <p:nvPr/>
          </p:nvSpPr>
          <p:spPr>
            <a:xfrm>
              <a:off x="971600" y="6011996"/>
              <a:ext cx="1440160" cy="369332"/>
            </a:xfrm>
            <a:prstGeom prst="rect">
              <a:avLst/>
            </a:prstGeom>
            <a:noFill/>
          </p:spPr>
          <p:txBody>
            <a:bodyPr wrap="square" rtlCol="0">
              <a:spAutoFit/>
            </a:bodyPr>
            <a:lstStyle/>
            <a:p>
              <a:r>
                <a:rPr lang="es-MX" b="1" dirty="0" smtClean="0">
                  <a:solidFill>
                    <a:schemeClr val="tx2"/>
                  </a:solidFill>
                </a:rPr>
                <a:t>Arándanos</a:t>
              </a:r>
              <a:endParaRPr lang="es-MX" b="1" dirty="0">
                <a:solidFill>
                  <a:schemeClr val="tx2"/>
                </a:solidFill>
              </a:endParaRPr>
            </a:p>
          </p:txBody>
        </p:sp>
        <p:pic>
          <p:nvPicPr>
            <p:cNvPr id="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6018514"/>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172"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9212"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9252"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292"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860"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6021288"/>
              <a:ext cx="392948" cy="36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Rectángulo 46"/>
          <p:cNvSpPr/>
          <p:nvPr/>
        </p:nvSpPr>
        <p:spPr>
          <a:xfrm>
            <a:off x="-37837" y="-56755"/>
            <a:ext cx="9218349" cy="706299"/>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UN SECTOR CAPAZ DE ESTAR PRESENTE EN LOS MERCADOS DURANTE TODO EL AÑO…</a:t>
            </a:r>
            <a:endParaRPr lang="es-PE" sz="2000" b="1" dirty="0">
              <a:solidFill>
                <a:schemeClr val="bg1"/>
              </a:solidFill>
            </a:endParaRPr>
          </a:p>
        </p:txBody>
      </p:sp>
    </p:spTree>
    <p:extLst>
      <p:ext uri="{BB962C8B-B14F-4D97-AF65-F5344CB8AC3E}">
        <p14:creationId xmlns:p14="http://schemas.microsoft.com/office/powerpoint/2010/main" val="2698551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CUARTA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QUE ES LO QUE MAS EXPORTA EL PERU?</a:t>
            </a:r>
          </a:p>
          <a:p>
            <a:r>
              <a:rPr lang="es-PE" altLang="es-PE" sz="2800" b="1" dirty="0">
                <a:solidFill>
                  <a:schemeClr val="bg1"/>
                </a:solidFill>
                <a:ea typeface="Tahoma" panose="020B0604030504040204" pitchFamily="34" charset="0"/>
                <a:cs typeface="Tahoma" panose="020B0604030504040204" pitchFamily="34" charset="0"/>
              </a:rPr>
              <a:t>a</a:t>
            </a:r>
            <a:r>
              <a:rPr lang="es-PE" altLang="es-PE" sz="2800" b="1" dirty="0" smtClean="0">
                <a:solidFill>
                  <a:schemeClr val="bg1"/>
                </a:solidFill>
                <a:ea typeface="Tahoma" panose="020B0604030504040204" pitchFamily="34" charset="0"/>
                <a:cs typeface="Tahoma" panose="020B0604030504040204" pitchFamily="34" charset="0"/>
              </a:rPr>
              <a:t>) Hortalizas y frutas procesadas</a:t>
            </a:r>
            <a:endParaRPr lang="es-PE" altLang="es-PE" sz="2800" b="1" dirty="0">
              <a:solidFill>
                <a:schemeClr val="bg1"/>
              </a:solidFill>
              <a:ea typeface="Tahoma" panose="020B0604030504040204" pitchFamily="34" charset="0"/>
              <a:cs typeface="Tahoma" panose="020B0604030504040204" pitchFamily="34" charset="0"/>
            </a:endParaRPr>
          </a:p>
          <a:p>
            <a:r>
              <a:rPr lang="es-PE" altLang="es-PE" sz="2800" b="1" dirty="0" smtClean="0">
                <a:solidFill>
                  <a:schemeClr val="bg1"/>
                </a:solidFill>
                <a:ea typeface="Tahoma" panose="020B0604030504040204" pitchFamily="34" charset="0"/>
                <a:cs typeface="Tahoma" panose="020B0604030504040204" pitchFamily="34" charset="0"/>
              </a:rPr>
              <a:t>b) Hortalizas y frutas frescas</a:t>
            </a:r>
          </a:p>
        </p:txBody>
      </p:sp>
    </p:spTree>
    <p:extLst>
      <p:ext uri="{BB962C8B-B14F-4D97-AF65-F5344CB8AC3E}">
        <p14:creationId xmlns:p14="http://schemas.microsoft.com/office/powerpoint/2010/main" val="409579390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9180512" cy="633075"/>
          </a:xfrm>
          <a:solidFill>
            <a:srgbClr val="008A3E"/>
          </a:solidFill>
        </p:spPr>
        <p:txBody>
          <a:bodyPr>
            <a:noAutofit/>
          </a:bodyPr>
          <a:lstStyle/>
          <a:p>
            <a:pPr algn="l">
              <a:defRPr/>
            </a:pPr>
            <a:r>
              <a:rPr lang="en-US" sz="2000" b="1" dirty="0">
                <a:solidFill>
                  <a:schemeClr val="bg1"/>
                </a:solidFill>
              </a:rPr>
              <a:t>PERU: EXPORTACIONES AGROPECUARIAS POR SUBSECTORES </a:t>
            </a:r>
            <a:br>
              <a:rPr lang="en-US" sz="2000" b="1" dirty="0">
                <a:solidFill>
                  <a:schemeClr val="bg1"/>
                </a:solidFill>
              </a:rPr>
            </a:br>
            <a:r>
              <a:rPr lang="en-US" sz="2000" b="1" dirty="0" smtClean="0">
                <a:solidFill>
                  <a:schemeClr val="bg1"/>
                </a:solidFill>
              </a:rPr>
              <a:t>2000-2015 (</a:t>
            </a:r>
            <a:r>
              <a:rPr lang="en-US" sz="2000" b="1" dirty="0">
                <a:solidFill>
                  <a:schemeClr val="bg1"/>
                </a:solidFill>
              </a:rPr>
              <a:t>US$ FOB MILLONES) </a:t>
            </a:r>
            <a:endParaRPr lang="es-PE" sz="1800" b="1" dirty="0">
              <a:solidFill>
                <a:schemeClr val="bg1"/>
              </a:solidFill>
              <a:latin typeface="+mn-lt"/>
              <a:ea typeface="+mn-ea"/>
              <a:cs typeface="+mn-cs"/>
            </a:endParaRPr>
          </a:p>
        </p:txBody>
      </p:sp>
      <p:sp>
        <p:nvSpPr>
          <p:cNvPr id="13317" name="Text Box 5"/>
          <p:cNvSpPr txBox="1">
            <a:spLocks noChangeArrowheads="1"/>
          </p:cNvSpPr>
          <p:nvPr/>
        </p:nvSpPr>
        <p:spPr bwMode="auto">
          <a:xfrm>
            <a:off x="-23813" y="6453188"/>
            <a:ext cx="2245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600" b="1" dirty="0" smtClean="0"/>
              <a:t>Fuente: ADUANAS PERU</a:t>
            </a:r>
            <a:endParaRPr lang="es-PE" altLang="es-PE" sz="1600" b="1" dirty="0"/>
          </a:p>
        </p:txBody>
      </p:sp>
      <p:graphicFrame>
        <p:nvGraphicFramePr>
          <p:cNvPr id="29" name="2 Objeto"/>
          <p:cNvGraphicFramePr>
            <a:graphicFrameLocks noChangeAspect="1"/>
          </p:cNvGraphicFramePr>
          <p:nvPr>
            <p:extLst/>
          </p:nvPr>
        </p:nvGraphicFramePr>
        <p:xfrm>
          <a:off x="107950" y="996950"/>
          <a:ext cx="9018588" cy="5321300"/>
        </p:xfrm>
        <a:graphic>
          <a:graphicData uri="http://schemas.openxmlformats.org/presentationml/2006/ole">
            <mc:AlternateContent xmlns:mc="http://schemas.openxmlformats.org/markup-compatibility/2006">
              <mc:Choice xmlns:v="urn:schemas-microsoft-com:vml" Requires="v">
                <p:oleObj spid="_x0000_s1095" name="Worksheet" r:id="rId4" imgW="6753316" imgH="3771853" progId="Excel.Sheet.8">
                  <p:embed/>
                </p:oleObj>
              </mc:Choice>
              <mc:Fallback>
                <p:oleObj name="Worksheet" r:id="rId4" imgW="6753316" imgH="3771853" progId="Excel.Sheet.8">
                  <p:embed/>
                  <p:pic>
                    <p:nvPicPr>
                      <p:cNvPr id="0" name=""/>
                      <p:cNvPicPr>
                        <a:picLocks noChangeAspect="1" noChangeArrowheads="1"/>
                      </p:cNvPicPr>
                      <p:nvPr/>
                    </p:nvPicPr>
                    <p:blipFill>
                      <a:blip r:embed="rId5"/>
                      <a:srcRect/>
                      <a:stretch>
                        <a:fillRect/>
                      </a:stretch>
                    </p:blipFill>
                    <p:spPr bwMode="auto">
                      <a:xfrm>
                        <a:off x="107950" y="996950"/>
                        <a:ext cx="9018588" cy="5321300"/>
                      </a:xfrm>
                      <a:prstGeom prst="rect">
                        <a:avLst/>
                      </a:prstGeom>
                      <a:noFill/>
                      <a:ln>
                        <a:noFill/>
                      </a:ln>
                    </p:spPr>
                  </p:pic>
                </p:oleObj>
              </mc:Fallback>
            </mc:AlternateContent>
          </a:graphicData>
        </a:graphic>
      </p:graphicFrame>
      <p:sp>
        <p:nvSpPr>
          <p:cNvPr id="30" name="1 CuadroTexto"/>
          <p:cNvSpPr txBox="1">
            <a:spLocks noChangeArrowheads="1"/>
          </p:cNvSpPr>
          <p:nvPr/>
        </p:nvSpPr>
        <p:spPr bwMode="auto">
          <a:xfrm>
            <a:off x="7343008" y="4317034"/>
            <a:ext cx="6746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1,526</a:t>
            </a:r>
            <a:endParaRPr lang="es-PE" altLang="es-PE" sz="1400" b="1" dirty="0"/>
          </a:p>
        </p:txBody>
      </p:sp>
      <p:sp>
        <p:nvSpPr>
          <p:cNvPr id="31" name="1 CuadroTexto"/>
          <p:cNvSpPr txBox="1">
            <a:spLocks noChangeArrowheads="1"/>
          </p:cNvSpPr>
          <p:nvPr/>
        </p:nvSpPr>
        <p:spPr bwMode="auto">
          <a:xfrm>
            <a:off x="6847370" y="4479482"/>
            <a:ext cx="604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1,262</a:t>
            </a:r>
            <a:endParaRPr lang="es-PE" altLang="es-PE" sz="1400" b="1" dirty="0"/>
          </a:p>
        </p:txBody>
      </p:sp>
      <p:sp>
        <p:nvSpPr>
          <p:cNvPr id="32" name="1 CuadroTexto"/>
          <p:cNvSpPr txBox="1">
            <a:spLocks noChangeArrowheads="1"/>
          </p:cNvSpPr>
          <p:nvPr/>
        </p:nvSpPr>
        <p:spPr bwMode="auto">
          <a:xfrm>
            <a:off x="6349600" y="4585827"/>
            <a:ext cx="5925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1,125</a:t>
            </a:r>
            <a:endParaRPr lang="es-PE" altLang="es-PE" sz="1400" b="1" dirty="0"/>
          </a:p>
        </p:txBody>
      </p:sp>
      <p:sp>
        <p:nvSpPr>
          <p:cNvPr id="33" name="1 CuadroTexto"/>
          <p:cNvSpPr txBox="1">
            <a:spLocks noChangeArrowheads="1"/>
          </p:cNvSpPr>
          <p:nvPr/>
        </p:nvSpPr>
        <p:spPr bwMode="auto">
          <a:xfrm>
            <a:off x="5922214" y="4727784"/>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861</a:t>
            </a:r>
            <a:endParaRPr lang="es-PE" altLang="es-PE" sz="1400" b="1" dirty="0"/>
          </a:p>
        </p:txBody>
      </p:sp>
      <p:sp>
        <p:nvSpPr>
          <p:cNvPr id="34" name="1 CuadroTexto"/>
          <p:cNvSpPr txBox="1">
            <a:spLocks noChangeArrowheads="1"/>
          </p:cNvSpPr>
          <p:nvPr/>
        </p:nvSpPr>
        <p:spPr bwMode="auto">
          <a:xfrm>
            <a:off x="5393069" y="4839889"/>
            <a:ext cx="475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679</a:t>
            </a:r>
            <a:endParaRPr lang="es-PE" altLang="es-PE" sz="1400" b="1" dirty="0"/>
          </a:p>
        </p:txBody>
      </p:sp>
      <p:sp>
        <p:nvSpPr>
          <p:cNvPr id="35" name="1 CuadroTexto"/>
          <p:cNvSpPr txBox="1">
            <a:spLocks noChangeArrowheads="1"/>
          </p:cNvSpPr>
          <p:nvPr/>
        </p:nvSpPr>
        <p:spPr bwMode="auto">
          <a:xfrm>
            <a:off x="4917899" y="4915211"/>
            <a:ext cx="475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596</a:t>
            </a:r>
            <a:endParaRPr lang="es-PE" altLang="es-PE" sz="1400" b="1" dirty="0"/>
          </a:p>
        </p:txBody>
      </p:sp>
      <p:sp>
        <p:nvSpPr>
          <p:cNvPr id="36" name="1 CuadroTexto"/>
          <p:cNvSpPr txBox="1">
            <a:spLocks noChangeArrowheads="1"/>
          </p:cNvSpPr>
          <p:nvPr/>
        </p:nvSpPr>
        <p:spPr bwMode="auto">
          <a:xfrm>
            <a:off x="4403825" y="4934083"/>
            <a:ext cx="530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534</a:t>
            </a:r>
            <a:endParaRPr lang="es-PE" altLang="es-PE" sz="1400" b="1" dirty="0"/>
          </a:p>
        </p:txBody>
      </p:sp>
      <p:sp>
        <p:nvSpPr>
          <p:cNvPr id="37" name="1 CuadroTexto"/>
          <p:cNvSpPr txBox="1">
            <a:spLocks noChangeArrowheads="1"/>
          </p:cNvSpPr>
          <p:nvPr/>
        </p:nvSpPr>
        <p:spPr bwMode="auto">
          <a:xfrm>
            <a:off x="3899332" y="5009405"/>
            <a:ext cx="5494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425</a:t>
            </a:r>
            <a:endParaRPr lang="es-PE" altLang="es-PE" sz="1400" b="1" dirty="0"/>
          </a:p>
        </p:txBody>
      </p:sp>
      <p:sp>
        <p:nvSpPr>
          <p:cNvPr id="38" name="1 CuadroTexto"/>
          <p:cNvSpPr txBox="1">
            <a:spLocks noChangeArrowheads="1"/>
          </p:cNvSpPr>
          <p:nvPr/>
        </p:nvSpPr>
        <p:spPr bwMode="auto">
          <a:xfrm>
            <a:off x="3424162" y="5085393"/>
            <a:ext cx="456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347</a:t>
            </a:r>
            <a:endParaRPr lang="es-PE" altLang="es-PE" sz="1400" b="1" dirty="0"/>
          </a:p>
        </p:txBody>
      </p:sp>
      <p:sp>
        <p:nvSpPr>
          <p:cNvPr id="39" name="1 CuadroTexto"/>
          <p:cNvSpPr txBox="1">
            <a:spLocks noChangeArrowheads="1"/>
          </p:cNvSpPr>
          <p:nvPr/>
        </p:nvSpPr>
        <p:spPr bwMode="auto">
          <a:xfrm>
            <a:off x="2922637" y="5115572"/>
            <a:ext cx="458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281</a:t>
            </a:r>
            <a:endParaRPr lang="es-PE" altLang="es-PE" sz="1400" b="1" dirty="0"/>
          </a:p>
        </p:txBody>
      </p:sp>
      <p:sp>
        <p:nvSpPr>
          <p:cNvPr id="40" name="1 CuadroTexto"/>
          <p:cNvSpPr txBox="1">
            <a:spLocks noChangeArrowheads="1"/>
          </p:cNvSpPr>
          <p:nvPr/>
        </p:nvSpPr>
        <p:spPr bwMode="auto">
          <a:xfrm>
            <a:off x="2409999" y="5115571"/>
            <a:ext cx="458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220</a:t>
            </a:r>
            <a:endParaRPr lang="es-PE" altLang="es-PE" sz="1400" b="1" dirty="0"/>
          </a:p>
        </p:txBody>
      </p:sp>
      <p:sp>
        <p:nvSpPr>
          <p:cNvPr id="63" name="1 CuadroTexto"/>
          <p:cNvSpPr txBox="1">
            <a:spLocks noChangeArrowheads="1"/>
          </p:cNvSpPr>
          <p:nvPr/>
        </p:nvSpPr>
        <p:spPr bwMode="auto">
          <a:xfrm>
            <a:off x="7832182" y="4071965"/>
            <a:ext cx="6169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1,901</a:t>
            </a:r>
            <a:endParaRPr lang="es-PE" altLang="es-PE" sz="1400" b="1" dirty="0"/>
          </a:p>
        </p:txBody>
      </p:sp>
      <p:sp>
        <p:nvSpPr>
          <p:cNvPr id="64" name="1 CuadroTexto"/>
          <p:cNvSpPr txBox="1">
            <a:spLocks noChangeArrowheads="1"/>
          </p:cNvSpPr>
          <p:nvPr/>
        </p:nvSpPr>
        <p:spPr bwMode="auto">
          <a:xfrm>
            <a:off x="8436873" y="3402673"/>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930</a:t>
            </a:r>
            <a:endParaRPr lang="es-PE" altLang="es-PE" sz="1400" b="1" dirty="0"/>
          </a:p>
        </p:txBody>
      </p:sp>
      <p:sp>
        <p:nvSpPr>
          <p:cNvPr id="65" name="1 CuadroTexto"/>
          <p:cNvSpPr txBox="1">
            <a:spLocks noChangeArrowheads="1"/>
          </p:cNvSpPr>
          <p:nvPr/>
        </p:nvSpPr>
        <p:spPr bwMode="auto">
          <a:xfrm>
            <a:off x="8422261" y="3018718"/>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400" b="1" dirty="0" smtClean="0">
                <a:solidFill>
                  <a:schemeClr val="bg1"/>
                </a:solidFill>
              </a:rPr>
              <a:t>685</a:t>
            </a:r>
            <a:endParaRPr lang="es-PE" altLang="es-PE" sz="1400" b="1" dirty="0">
              <a:solidFill>
                <a:schemeClr val="bg1"/>
              </a:solidFill>
            </a:endParaRPr>
          </a:p>
        </p:txBody>
      </p:sp>
      <p:sp>
        <p:nvSpPr>
          <p:cNvPr id="66" name="1 CuadroTexto"/>
          <p:cNvSpPr txBox="1">
            <a:spLocks noChangeArrowheads="1"/>
          </p:cNvSpPr>
          <p:nvPr/>
        </p:nvSpPr>
        <p:spPr bwMode="auto">
          <a:xfrm>
            <a:off x="8433454" y="2680572"/>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593</a:t>
            </a:r>
            <a:endParaRPr lang="es-PE" altLang="es-PE" sz="1400" b="1" dirty="0"/>
          </a:p>
        </p:txBody>
      </p:sp>
      <p:sp>
        <p:nvSpPr>
          <p:cNvPr id="67" name="1 CuadroTexto"/>
          <p:cNvSpPr txBox="1">
            <a:spLocks noChangeArrowheads="1"/>
          </p:cNvSpPr>
          <p:nvPr/>
        </p:nvSpPr>
        <p:spPr bwMode="auto">
          <a:xfrm>
            <a:off x="8433454" y="2325417"/>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552</a:t>
            </a:r>
            <a:endParaRPr lang="es-PE" altLang="es-PE" sz="1400" b="1" dirty="0"/>
          </a:p>
        </p:txBody>
      </p:sp>
      <p:sp>
        <p:nvSpPr>
          <p:cNvPr id="68" name="1 CuadroTexto"/>
          <p:cNvSpPr txBox="1">
            <a:spLocks noChangeArrowheads="1"/>
          </p:cNvSpPr>
          <p:nvPr/>
        </p:nvSpPr>
        <p:spPr bwMode="auto">
          <a:xfrm>
            <a:off x="8433454" y="1988840"/>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159</a:t>
            </a:r>
            <a:endParaRPr lang="es-PE" altLang="es-PE" sz="1400" b="1" dirty="0"/>
          </a:p>
        </p:txBody>
      </p:sp>
      <p:sp>
        <p:nvSpPr>
          <p:cNvPr id="69" name="1 CuadroTexto"/>
          <p:cNvSpPr txBox="1">
            <a:spLocks noChangeArrowheads="1"/>
          </p:cNvSpPr>
          <p:nvPr/>
        </p:nvSpPr>
        <p:spPr bwMode="auto">
          <a:xfrm>
            <a:off x="8410389" y="4103918"/>
            <a:ext cx="6261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500" b="1" dirty="0" smtClean="0">
                <a:solidFill>
                  <a:schemeClr val="bg1"/>
                </a:solidFill>
              </a:rPr>
              <a:t>43 %</a:t>
            </a:r>
            <a:endParaRPr lang="es-PE" altLang="es-PE" sz="1500" b="1" dirty="0">
              <a:solidFill>
                <a:schemeClr val="bg1"/>
              </a:solidFill>
            </a:endParaRPr>
          </a:p>
        </p:txBody>
      </p:sp>
      <p:sp>
        <p:nvSpPr>
          <p:cNvPr id="70" name="1 CuadroTexto"/>
          <p:cNvSpPr txBox="1">
            <a:spLocks noChangeArrowheads="1"/>
          </p:cNvSpPr>
          <p:nvPr/>
        </p:nvSpPr>
        <p:spPr bwMode="auto">
          <a:xfrm>
            <a:off x="8397690" y="3591713"/>
            <a:ext cx="6261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500" b="1" dirty="0">
                <a:solidFill>
                  <a:schemeClr val="bg1"/>
                </a:solidFill>
              </a:rPr>
              <a:t>1</a:t>
            </a:r>
            <a:r>
              <a:rPr lang="es-MX" altLang="es-PE" sz="1500" b="1" dirty="0" smtClean="0">
                <a:solidFill>
                  <a:schemeClr val="bg1"/>
                </a:solidFill>
              </a:rPr>
              <a:t>8 %</a:t>
            </a:r>
            <a:endParaRPr lang="es-PE" altLang="es-PE" sz="1500" b="1" dirty="0">
              <a:solidFill>
                <a:schemeClr val="bg1"/>
              </a:solidFill>
            </a:endParaRPr>
          </a:p>
        </p:txBody>
      </p:sp>
      <p:sp>
        <p:nvSpPr>
          <p:cNvPr id="71" name="1 CuadroTexto"/>
          <p:cNvSpPr txBox="1">
            <a:spLocks noChangeArrowheads="1"/>
          </p:cNvSpPr>
          <p:nvPr/>
        </p:nvSpPr>
        <p:spPr bwMode="auto">
          <a:xfrm>
            <a:off x="8357802" y="3910557"/>
            <a:ext cx="6169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2,165</a:t>
            </a:r>
            <a:endParaRPr lang="es-PE" altLang="es-PE" sz="1400" b="1" dirty="0"/>
          </a:p>
        </p:txBody>
      </p:sp>
    </p:spTree>
    <p:extLst>
      <p:ext uri="{BB962C8B-B14F-4D97-AF65-F5344CB8AC3E}">
        <p14:creationId xmlns:p14="http://schemas.microsoft.com/office/powerpoint/2010/main" val="6976686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QUINTA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a:solidFill>
                  <a:schemeClr val="bg1"/>
                </a:solidFill>
                <a:ea typeface="Tahoma" panose="020B0604030504040204" pitchFamily="34" charset="0"/>
                <a:cs typeface="Tahoma" panose="020B0604030504040204" pitchFamily="34" charset="0"/>
              </a:rPr>
              <a:t>QUE ES LO QUE MAS EXPORTA EL PERU?</a:t>
            </a:r>
          </a:p>
          <a:p>
            <a:r>
              <a:rPr lang="es-PE" altLang="es-PE" sz="2800" b="1" dirty="0" smtClean="0">
                <a:solidFill>
                  <a:schemeClr val="bg1"/>
                </a:solidFill>
                <a:ea typeface="Tahoma" panose="020B0604030504040204" pitchFamily="34" charset="0"/>
                <a:cs typeface="Tahoma" panose="020B0604030504040204" pitchFamily="34" charset="0"/>
              </a:rPr>
              <a:t>a) Hortalizas frescas</a:t>
            </a:r>
          </a:p>
          <a:p>
            <a:r>
              <a:rPr lang="es-PE" altLang="es-PE" sz="2800" b="1" dirty="0" smtClean="0">
                <a:solidFill>
                  <a:schemeClr val="bg1"/>
                </a:solidFill>
                <a:ea typeface="Tahoma" panose="020B0604030504040204" pitchFamily="34" charset="0"/>
                <a:cs typeface="Tahoma" panose="020B0604030504040204" pitchFamily="34" charset="0"/>
              </a:rPr>
              <a:t>b) Frutas frescas</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948310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7"/>
          <p:cNvSpPr>
            <a:spLocks noGrp="1" noChangeArrowheads="1"/>
          </p:cNvSpPr>
          <p:nvPr>
            <p:ph type="title"/>
          </p:nvPr>
        </p:nvSpPr>
        <p:spPr>
          <a:xfrm>
            <a:off x="0" y="-2160"/>
            <a:ext cx="9180513" cy="649722"/>
          </a:xfrm>
          <a:solidFill>
            <a:srgbClr val="008A3E"/>
          </a:solidFill>
        </p:spPr>
        <p:txBody>
          <a:bodyPr>
            <a:noAutofit/>
          </a:bodyPr>
          <a:lstStyle/>
          <a:p>
            <a:pPr algn="l">
              <a:defRPr/>
            </a:pPr>
            <a:r>
              <a:rPr lang="es-ES" sz="2000" b="1" dirty="0" smtClean="0">
                <a:solidFill>
                  <a:schemeClr val="bg1"/>
                </a:solidFill>
              </a:rPr>
              <a:t>EXPORTACIONES PERUANAS </a:t>
            </a:r>
            <a:r>
              <a:rPr lang="es-ES" sz="2000" b="1" dirty="0">
                <a:solidFill>
                  <a:schemeClr val="bg1"/>
                </a:solidFill>
              </a:rPr>
              <a:t>DE </a:t>
            </a:r>
            <a:r>
              <a:rPr lang="es-ES" sz="2000" b="1" u="sng" dirty="0">
                <a:solidFill>
                  <a:schemeClr val="bg1"/>
                </a:solidFill>
              </a:rPr>
              <a:t>FRUTAS Y HORTALIZAS FRESCAS</a:t>
            </a:r>
            <a:r>
              <a:rPr lang="es-ES" sz="2000" b="1" dirty="0">
                <a:solidFill>
                  <a:schemeClr val="bg1"/>
                </a:solidFill>
              </a:rPr>
              <a:t/>
            </a:r>
            <a:br>
              <a:rPr lang="es-ES" sz="2000" b="1" dirty="0">
                <a:solidFill>
                  <a:schemeClr val="bg1"/>
                </a:solidFill>
              </a:rPr>
            </a:br>
            <a:r>
              <a:rPr lang="es-ES" sz="2000" b="1" dirty="0">
                <a:solidFill>
                  <a:schemeClr val="bg1"/>
                </a:solidFill>
              </a:rPr>
              <a:t>(Millones US$ FOB) </a:t>
            </a:r>
            <a:r>
              <a:rPr lang="es-ES" sz="2000" b="1" dirty="0" smtClean="0">
                <a:solidFill>
                  <a:schemeClr val="bg1"/>
                </a:solidFill>
              </a:rPr>
              <a:t>2000-2015</a:t>
            </a:r>
            <a:endParaRPr lang="es-PE" sz="1800" b="1" dirty="0">
              <a:solidFill>
                <a:schemeClr val="bg1"/>
              </a:solidFill>
              <a:latin typeface="+mn-lt"/>
              <a:ea typeface="+mn-ea"/>
              <a:cs typeface="+mn-cs"/>
            </a:endParaRPr>
          </a:p>
        </p:txBody>
      </p:sp>
      <p:sp>
        <p:nvSpPr>
          <p:cNvPr id="15364" name="Text Box 5"/>
          <p:cNvSpPr txBox="1">
            <a:spLocks noChangeArrowheads="1"/>
          </p:cNvSpPr>
          <p:nvPr/>
        </p:nvSpPr>
        <p:spPr bwMode="auto">
          <a:xfrm>
            <a:off x="0" y="6189663"/>
            <a:ext cx="2281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600" dirty="0" smtClean="0"/>
              <a:t>Fuente: </a:t>
            </a:r>
            <a:r>
              <a:rPr lang="es-MX" altLang="es-PE" sz="1600" dirty="0" smtClean="0"/>
              <a:t>ADUANAS PERU</a:t>
            </a:r>
            <a:r>
              <a:rPr lang="es-ES" altLang="es-PE" sz="1200" dirty="0" smtClean="0"/>
              <a:t> </a:t>
            </a:r>
            <a:endParaRPr lang="es-ES" altLang="es-PE" sz="1200" dirty="0"/>
          </a:p>
        </p:txBody>
      </p:sp>
      <p:graphicFrame>
        <p:nvGraphicFramePr>
          <p:cNvPr id="27" name="Object 6"/>
          <p:cNvGraphicFramePr>
            <a:graphicFrameLocks noChangeAspect="1"/>
          </p:cNvGraphicFramePr>
          <p:nvPr>
            <p:extLst/>
          </p:nvPr>
        </p:nvGraphicFramePr>
        <p:xfrm>
          <a:off x="111125" y="1028700"/>
          <a:ext cx="8897938" cy="5541963"/>
        </p:xfrm>
        <a:graphic>
          <a:graphicData uri="http://schemas.openxmlformats.org/presentationml/2006/ole">
            <mc:AlternateContent xmlns:mc="http://schemas.openxmlformats.org/markup-compatibility/2006">
              <mc:Choice xmlns:v="urn:schemas-microsoft-com:vml" Requires="v">
                <p:oleObj spid="_x0000_s3140" name="Worksheet" r:id="rId5" imgW="8553318" imgH="5772221" progId="Excel.Sheet.8">
                  <p:embed/>
                </p:oleObj>
              </mc:Choice>
              <mc:Fallback>
                <p:oleObj name="Worksheet" r:id="rId5" imgW="8553318" imgH="5772221" progId="Excel.Sheet.8">
                  <p:embed/>
                  <p:pic>
                    <p:nvPicPr>
                      <p:cNvPr id="0" name=""/>
                      <p:cNvPicPr>
                        <a:picLocks noChangeAspect="1" noChangeArrowheads="1"/>
                      </p:cNvPicPr>
                      <p:nvPr/>
                    </p:nvPicPr>
                    <p:blipFill>
                      <a:blip r:embed="rId6"/>
                      <a:srcRect/>
                      <a:stretch>
                        <a:fillRect/>
                      </a:stretch>
                    </p:blipFill>
                    <p:spPr bwMode="auto">
                      <a:xfrm>
                        <a:off x="111125" y="1028700"/>
                        <a:ext cx="8897938" cy="5541963"/>
                      </a:xfrm>
                      <a:prstGeom prst="rect">
                        <a:avLst/>
                      </a:prstGeom>
                      <a:noFill/>
                      <a:ln>
                        <a:noFill/>
                      </a:ln>
                      <a:extLst/>
                    </p:spPr>
                  </p:pic>
                </p:oleObj>
              </mc:Fallback>
            </mc:AlternateContent>
          </a:graphicData>
        </a:graphic>
      </p:graphicFrame>
      <p:sp>
        <p:nvSpPr>
          <p:cNvPr id="31" name="1 CuadroTexto"/>
          <p:cNvSpPr txBox="1">
            <a:spLocks noChangeArrowheads="1"/>
          </p:cNvSpPr>
          <p:nvPr/>
        </p:nvSpPr>
        <p:spPr bwMode="auto">
          <a:xfrm>
            <a:off x="890566" y="5024985"/>
            <a:ext cx="5438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105</a:t>
            </a:r>
            <a:endParaRPr lang="es-PE" altLang="es-PE" sz="1400" b="1" dirty="0"/>
          </a:p>
        </p:txBody>
      </p:sp>
      <p:sp>
        <p:nvSpPr>
          <p:cNvPr id="32" name="15 CuadroTexto"/>
          <p:cNvSpPr txBox="1">
            <a:spLocks noChangeArrowheads="1"/>
          </p:cNvSpPr>
          <p:nvPr/>
        </p:nvSpPr>
        <p:spPr bwMode="auto">
          <a:xfrm>
            <a:off x="1412461" y="4979548"/>
            <a:ext cx="60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137</a:t>
            </a:r>
            <a:endParaRPr lang="es-PE" altLang="es-PE" sz="1400" b="1" dirty="0"/>
          </a:p>
        </p:txBody>
      </p:sp>
      <p:sp>
        <p:nvSpPr>
          <p:cNvPr id="33" name="16 CuadroTexto"/>
          <p:cNvSpPr txBox="1">
            <a:spLocks noChangeArrowheads="1"/>
          </p:cNvSpPr>
          <p:nvPr/>
        </p:nvSpPr>
        <p:spPr bwMode="auto">
          <a:xfrm>
            <a:off x="1882875" y="4910688"/>
            <a:ext cx="558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178</a:t>
            </a:r>
            <a:endParaRPr lang="es-PE" altLang="es-PE" sz="1400" b="1" dirty="0"/>
          </a:p>
        </p:txBody>
      </p:sp>
      <p:sp>
        <p:nvSpPr>
          <p:cNvPr id="34" name="17 CuadroTexto"/>
          <p:cNvSpPr txBox="1">
            <a:spLocks noChangeArrowheads="1"/>
          </p:cNvSpPr>
          <p:nvPr/>
        </p:nvSpPr>
        <p:spPr bwMode="auto">
          <a:xfrm>
            <a:off x="2409868" y="4844308"/>
            <a:ext cx="525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220</a:t>
            </a:r>
            <a:endParaRPr lang="es-PE" altLang="es-PE" sz="1400" b="1" dirty="0"/>
          </a:p>
        </p:txBody>
      </p:sp>
      <p:sp>
        <p:nvSpPr>
          <p:cNvPr id="35" name="18 CuadroTexto"/>
          <p:cNvSpPr txBox="1">
            <a:spLocks noChangeArrowheads="1"/>
          </p:cNvSpPr>
          <p:nvPr/>
        </p:nvSpPr>
        <p:spPr bwMode="auto">
          <a:xfrm>
            <a:off x="2889643" y="4770698"/>
            <a:ext cx="5544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281</a:t>
            </a:r>
            <a:endParaRPr lang="es-PE" altLang="es-PE" sz="1400" b="1" dirty="0"/>
          </a:p>
        </p:txBody>
      </p:sp>
      <p:sp>
        <p:nvSpPr>
          <p:cNvPr id="36" name="19 CuadroTexto"/>
          <p:cNvSpPr txBox="1">
            <a:spLocks noChangeArrowheads="1"/>
          </p:cNvSpPr>
          <p:nvPr/>
        </p:nvSpPr>
        <p:spPr bwMode="auto">
          <a:xfrm>
            <a:off x="3374699" y="4652604"/>
            <a:ext cx="469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347</a:t>
            </a:r>
            <a:endParaRPr lang="es-PE" altLang="es-PE" sz="1400" b="1" dirty="0"/>
          </a:p>
        </p:txBody>
      </p:sp>
      <p:sp>
        <p:nvSpPr>
          <p:cNvPr id="37" name="20 CuadroTexto"/>
          <p:cNvSpPr txBox="1">
            <a:spLocks noChangeArrowheads="1"/>
          </p:cNvSpPr>
          <p:nvPr/>
        </p:nvSpPr>
        <p:spPr bwMode="auto">
          <a:xfrm>
            <a:off x="3892550" y="4537602"/>
            <a:ext cx="514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425</a:t>
            </a:r>
            <a:endParaRPr lang="es-PE" altLang="es-PE" sz="1400" b="1" dirty="0"/>
          </a:p>
        </p:txBody>
      </p:sp>
      <p:sp>
        <p:nvSpPr>
          <p:cNvPr id="38" name="21 CuadroTexto"/>
          <p:cNvSpPr txBox="1">
            <a:spLocks noChangeArrowheads="1"/>
          </p:cNvSpPr>
          <p:nvPr/>
        </p:nvSpPr>
        <p:spPr bwMode="auto">
          <a:xfrm>
            <a:off x="4349020" y="4400756"/>
            <a:ext cx="60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534</a:t>
            </a:r>
            <a:endParaRPr lang="es-PE" altLang="es-PE" sz="1400" b="1" dirty="0"/>
          </a:p>
        </p:txBody>
      </p:sp>
      <p:sp>
        <p:nvSpPr>
          <p:cNvPr id="39" name="22 CuadroTexto"/>
          <p:cNvSpPr txBox="1">
            <a:spLocks noChangeArrowheads="1"/>
          </p:cNvSpPr>
          <p:nvPr/>
        </p:nvSpPr>
        <p:spPr bwMode="auto">
          <a:xfrm>
            <a:off x="4864038" y="4263910"/>
            <a:ext cx="5211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596</a:t>
            </a:r>
            <a:endParaRPr lang="es-PE" altLang="es-PE" sz="1400" b="1" dirty="0"/>
          </a:p>
        </p:txBody>
      </p:sp>
      <p:sp>
        <p:nvSpPr>
          <p:cNvPr id="40" name="23 CuadroTexto"/>
          <p:cNvSpPr txBox="1">
            <a:spLocks noChangeArrowheads="1"/>
          </p:cNvSpPr>
          <p:nvPr/>
        </p:nvSpPr>
        <p:spPr bwMode="auto">
          <a:xfrm>
            <a:off x="5425417" y="4161353"/>
            <a:ext cx="5005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679</a:t>
            </a:r>
            <a:endParaRPr lang="es-PE" altLang="es-PE" sz="1400" b="1" dirty="0"/>
          </a:p>
        </p:txBody>
      </p:sp>
      <p:sp>
        <p:nvSpPr>
          <p:cNvPr id="41" name="24 CuadroTexto"/>
          <p:cNvSpPr txBox="1">
            <a:spLocks noChangeArrowheads="1"/>
          </p:cNvSpPr>
          <p:nvPr/>
        </p:nvSpPr>
        <p:spPr bwMode="auto">
          <a:xfrm>
            <a:off x="5897930" y="3913594"/>
            <a:ext cx="487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861</a:t>
            </a:r>
            <a:endParaRPr lang="es-PE" altLang="es-PE" sz="1400" b="1" dirty="0"/>
          </a:p>
        </p:txBody>
      </p:sp>
      <p:sp>
        <p:nvSpPr>
          <p:cNvPr id="42" name="25 CuadroTexto"/>
          <p:cNvSpPr txBox="1">
            <a:spLocks noChangeArrowheads="1"/>
          </p:cNvSpPr>
          <p:nvPr/>
        </p:nvSpPr>
        <p:spPr bwMode="auto">
          <a:xfrm>
            <a:off x="6326405" y="3504284"/>
            <a:ext cx="6619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a:t>1,125</a:t>
            </a:r>
            <a:endParaRPr lang="es-PE" altLang="es-PE" sz="1400" b="1" dirty="0"/>
          </a:p>
        </p:txBody>
      </p:sp>
      <p:sp>
        <p:nvSpPr>
          <p:cNvPr id="43" name="22 CuadroTexto"/>
          <p:cNvSpPr txBox="1">
            <a:spLocks noChangeArrowheads="1"/>
          </p:cNvSpPr>
          <p:nvPr/>
        </p:nvSpPr>
        <p:spPr bwMode="auto">
          <a:xfrm>
            <a:off x="6830457" y="3286436"/>
            <a:ext cx="6717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1,262</a:t>
            </a:r>
            <a:endParaRPr lang="es-PE" altLang="es-PE" sz="1400" b="1" dirty="0"/>
          </a:p>
        </p:txBody>
      </p:sp>
      <p:sp>
        <p:nvSpPr>
          <p:cNvPr id="44" name="22 CuadroTexto"/>
          <p:cNvSpPr txBox="1">
            <a:spLocks noChangeArrowheads="1"/>
          </p:cNvSpPr>
          <p:nvPr/>
        </p:nvSpPr>
        <p:spPr bwMode="auto">
          <a:xfrm>
            <a:off x="7307901" y="2905377"/>
            <a:ext cx="7733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1,525</a:t>
            </a:r>
            <a:endParaRPr lang="es-PE" altLang="es-PE" sz="1400" b="1" dirty="0"/>
          </a:p>
        </p:txBody>
      </p:sp>
      <p:sp>
        <p:nvSpPr>
          <p:cNvPr id="45" name="18 CuadroTexto"/>
          <p:cNvSpPr txBox="1">
            <a:spLocks noChangeArrowheads="1"/>
          </p:cNvSpPr>
          <p:nvPr/>
        </p:nvSpPr>
        <p:spPr bwMode="auto">
          <a:xfrm>
            <a:off x="7827883" y="2352919"/>
            <a:ext cx="7625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1,901</a:t>
            </a:r>
            <a:endParaRPr lang="es-PE" altLang="es-PE" sz="1400" b="1" dirty="0"/>
          </a:p>
        </p:txBody>
      </p:sp>
      <p:sp>
        <p:nvSpPr>
          <p:cNvPr id="46" name="1 CuadroTexto"/>
          <p:cNvSpPr txBox="1">
            <a:spLocks noChangeArrowheads="1"/>
          </p:cNvSpPr>
          <p:nvPr/>
        </p:nvSpPr>
        <p:spPr bwMode="auto">
          <a:xfrm>
            <a:off x="6386844" y="3319065"/>
            <a:ext cx="6261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31 %</a:t>
            </a:r>
            <a:endParaRPr lang="es-PE" altLang="es-PE" sz="1400" b="1" dirty="0">
              <a:solidFill>
                <a:srgbClr val="FF0000"/>
              </a:solidFill>
            </a:endParaRPr>
          </a:p>
        </p:txBody>
      </p:sp>
      <p:sp>
        <p:nvSpPr>
          <p:cNvPr id="47" name="18 CuadroTexto"/>
          <p:cNvSpPr txBox="1">
            <a:spLocks noChangeArrowheads="1"/>
          </p:cNvSpPr>
          <p:nvPr/>
        </p:nvSpPr>
        <p:spPr bwMode="auto">
          <a:xfrm>
            <a:off x="6879159" y="3121996"/>
            <a:ext cx="64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12 </a:t>
            </a:r>
            <a:r>
              <a:rPr lang="es-MX" altLang="es-PE" sz="1400" b="1" dirty="0">
                <a:solidFill>
                  <a:srgbClr val="FF0000"/>
                </a:solidFill>
              </a:rPr>
              <a:t>%</a:t>
            </a:r>
            <a:endParaRPr lang="es-PE" altLang="es-PE" sz="1400" b="1" dirty="0">
              <a:solidFill>
                <a:srgbClr val="FF0000"/>
              </a:solidFill>
            </a:endParaRPr>
          </a:p>
        </p:txBody>
      </p:sp>
      <p:sp>
        <p:nvSpPr>
          <p:cNvPr id="48" name="20 CuadroTexto"/>
          <p:cNvSpPr txBox="1">
            <a:spLocks noChangeArrowheads="1"/>
          </p:cNvSpPr>
          <p:nvPr/>
        </p:nvSpPr>
        <p:spPr bwMode="auto">
          <a:xfrm>
            <a:off x="7370706" y="2708243"/>
            <a:ext cx="64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21 </a:t>
            </a:r>
            <a:r>
              <a:rPr lang="es-MX" altLang="es-PE" sz="1400" b="1" dirty="0">
                <a:solidFill>
                  <a:srgbClr val="FF0000"/>
                </a:solidFill>
              </a:rPr>
              <a:t>%</a:t>
            </a:r>
            <a:endParaRPr lang="es-PE" altLang="es-PE" sz="1400" b="1" dirty="0">
              <a:solidFill>
                <a:srgbClr val="FF0000"/>
              </a:solidFill>
            </a:endParaRPr>
          </a:p>
        </p:txBody>
      </p:sp>
      <p:sp>
        <p:nvSpPr>
          <p:cNvPr id="49" name="20 CuadroTexto"/>
          <p:cNvSpPr txBox="1">
            <a:spLocks noChangeArrowheads="1"/>
          </p:cNvSpPr>
          <p:nvPr/>
        </p:nvSpPr>
        <p:spPr bwMode="auto">
          <a:xfrm>
            <a:off x="7885122" y="2175257"/>
            <a:ext cx="64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25 </a:t>
            </a:r>
            <a:r>
              <a:rPr lang="es-MX" altLang="es-PE" sz="1400" b="1" dirty="0">
                <a:solidFill>
                  <a:srgbClr val="FF0000"/>
                </a:solidFill>
              </a:rPr>
              <a:t>%</a:t>
            </a:r>
            <a:endParaRPr lang="es-PE" altLang="es-PE" sz="1400" b="1" dirty="0">
              <a:solidFill>
                <a:srgbClr val="FF0000"/>
              </a:solidFill>
            </a:endParaRPr>
          </a:p>
        </p:txBody>
      </p:sp>
      <p:sp>
        <p:nvSpPr>
          <p:cNvPr id="51" name="23 CuadroTexto"/>
          <p:cNvSpPr txBox="1">
            <a:spLocks noChangeArrowheads="1"/>
          </p:cNvSpPr>
          <p:nvPr/>
        </p:nvSpPr>
        <p:spPr bwMode="auto">
          <a:xfrm>
            <a:off x="8287642" y="1954349"/>
            <a:ext cx="604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2,165</a:t>
            </a:r>
            <a:endParaRPr lang="es-PE" altLang="es-PE" sz="1400" b="1" dirty="0"/>
          </a:p>
        </p:txBody>
      </p:sp>
      <p:sp>
        <p:nvSpPr>
          <p:cNvPr id="52" name="1 CuadroTexto"/>
          <p:cNvSpPr txBox="1">
            <a:spLocks noChangeArrowheads="1"/>
          </p:cNvSpPr>
          <p:nvPr/>
        </p:nvSpPr>
        <p:spPr bwMode="auto">
          <a:xfrm>
            <a:off x="8333839" y="1747127"/>
            <a:ext cx="6261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14 %</a:t>
            </a:r>
            <a:endParaRPr lang="es-PE" altLang="es-PE" sz="1400" b="1" dirty="0">
              <a:solidFill>
                <a:srgbClr val="FF0000"/>
              </a:solidFill>
            </a:endParaRPr>
          </a:p>
        </p:txBody>
      </p:sp>
    </p:spTree>
    <p:extLst>
      <p:ext uri="{BB962C8B-B14F-4D97-AF65-F5344CB8AC3E}">
        <p14:creationId xmlns:p14="http://schemas.microsoft.com/office/powerpoint/2010/main" val="1910827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0" y="-6843"/>
            <a:ext cx="9144000" cy="614919"/>
          </a:xfrm>
          <a:solidFill>
            <a:srgbClr val="008A3E"/>
          </a:solidFill>
        </p:spPr>
        <p:txBody>
          <a:bodyPr>
            <a:noAutofit/>
          </a:bodyPr>
          <a:lstStyle/>
          <a:p>
            <a:pPr algn="l" eaLnBrk="0" fontAlgn="base" hangingPunct="0">
              <a:spcAft>
                <a:spcPct val="0"/>
              </a:spcAft>
              <a:defRPr/>
            </a:pPr>
            <a:r>
              <a:rPr lang="en-US" sz="2000" b="1" dirty="0" smtClean="0">
                <a:solidFill>
                  <a:schemeClr val="bg1"/>
                </a:solidFill>
              </a:rPr>
              <a:t>EXPORTACIONES PERUANAS DE FRUTAS Y HORTALIZAS FRESCAS </a:t>
            </a:r>
            <a:r>
              <a:rPr lang="en-US" sz="2000" b="1" u="sng" dirty="0">
                <a:solidFill>
                  <a:schemeClr val="bg1"/>
                </a:solidFill>
              </a:rPr>
              <a:t/>
            </a:r>
            <a:br>
              <a:rPr lang="en-US" sz="2000" b="1" u="sng" dirty="0">
                <a:solidFill>
                  <a:schemeClr val="bg1"/>
                </a:solidFill>
              </a:rPr>
            </a:br>
            <a:r>
              <a:rPr lang="en-US" sz="2000" b="1" dirty="0" smtClean="0">
                <a:solidFill>
                  <a:schemeClr val="bg1"/>
                </a:solidFill>
              </a:rPr>
              <a:t>EN US$ FOB MILLONES</a:t>
            </a:r>
            <a:endParaRPr lang="en-US" sz="2000" b="1" dirty="0">
              <a:solidFill>
                <a:schemeClr val="bg1"/>
              </a:solidFill>
            </a:endParaRPr>
          </a:p>
        </p:txBody>
      </p:sp>
      <p:sp>
        <p:nvSpPr>
          <p:cNvPr id="12" name="Text Box 5"/>
          <p:cNvSpPr txBox="1">
            <a:spLocks noChangeArrowheads="1"/>
          </p:cNvSpPr>
          <p:nvPr/>
        </p:nvSpPr>
        <p:spPr bwMode="auto">
          <a:xfrm>
            <a:off x="-36512" y="6597352"/>
            <a:ext cx="2281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600" dirty="0" smtClean="0"/>
              <a:t>Fuente: </a:t>
            </a:r>
            <a:r>
              <a:rPr lang="es-MX" altLang="es-PE" sz="1600" dirty="0" smtClean="0"/>
              <a:t>ADUANAS PERU</a:t>
            </a:r>
            <a:r>
              <a:rPr lang="es-ES" altLang="es-PE" sz="1200" dirty="0" smtClean="0"/>
              <a:t> </a:t>
            </a:r>
            <a:endParaRPr lang="es-ES" altLang="es-PE" sz="1200" dirty="0"/>
          </a:p>
        </p:txBody>
      </p:sp>
      <p:graphicFrame>
        <p:nvGraphicFramePr>
          <p:cNvPr id="14" name="Gráfico 13"/>
          <p:cNvGraphicFramePr>
            <a:graphicFrameLocks/>
          </p:cNvGraphicFramePr>
          <p:nvPr>
            <p:extLst>
              <p:ext uri="{D42A27DB-BD31-4B8C-83A1-F6EECF244321}">
                <p14:modId xmlns:p14="http://schemas.microsoft.com/office/powerpoint/2010/main" val="2901655411"/>
              </p:ext>
            </p:extLst>
          </p:nvPr>
        </p:nvGraphicFramePr>
        <p:xfrm>
          <a:off x="122904" y="1002753"/>
          <a:ext cx="4300539" cy="2500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p:cNvGraphicFramePr>
            <a:graphicFrameLocks/>
          </p:cNvGraphicFramePr>
          <p:nvPr>
            <p:extLst>
              <p:ext uri="{D42A27DB-BD31-4B8C-83A1-F6EECF244321}">
                <p14:modId xmlns:p14="http://schemas.microsoft.com/office/powerpoint/2010/main" val="533961879"/>
              </p:ext>
            </p:extLst>
          </p:nvPr>
        </p:nvGraphicFramePr>
        <p:xfrm>
          <a:off x="4231901" y="1002753"/>
          <a:ext cx="4300539" cy="25003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p:cNvGraphicFramePr>
            <a:graphicFrameLocks/>
          </p:cNvGraphicFramePr>
          <p:nvPr>
            <p:extLst>
              <p:ext uri="{D42A27DB-BD31-4B8C-83A1-F6EECF244321}">
                <p14:modId xmlns:p14="http://schemas.microsoft.com/office/powerpoint/2010/main" val="601445792"/>
              </p:ext>
            </p:extLst>
          </p:nvPr>
        </p:nvGraphicFramePr>
        <p:xfrm>
          <a:off x="127668" y="3664991"/>
          <a:ext cx="4300539" cy="25003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Gráfico 17"/>
          <p:cNvGraphicFramePr>
            <a:graphicFrameLocks/>
          </p:cNvGraphicFramePr>
          <p:nvPr>
            <p:extLst>
              <p:ext uri="{D42A27DB-BD31-4B8C-83A1-F6EECF244321}">
                <p14:modId xmlns:p14="http://schemas.microsoft.com/office/powerpoint/2010/main" val="4199977208"/>
              </p:ext>
            </p:extLst>
          </p:nvPr>
        </p:nvGraphicFramePr>
        <p:xfrm>
          <a:off x="4231901" y="3664991"/>
          <a:ext cx="4300539" cy="24812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13503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SEXTA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QUE TIENE MAS VALOR?</a:t>
            </a:r>
          </a:p>
          <a:p>
            <a:r>
              <a:rPr lang="es-PE" altLang="es-PE" sz="2800" b="1" dirty="0">
                <a:solidFill>
                  <a:schemeClr val="bg1"/>
                </a:solidFill>
                <a:ea typeface="Tahoma" panose="020B0604030504040204" pitchFamily="34" charset="0"/>
                <a:cs typeface="Tahoma" panose="020B0604030504040204" pitchFamily="34" charset="0"/>
              </a:rPr>
              <a:t>a</a:t>
            </a:r>
            <a:r>
              <a:rPr lang="es-PE" altLang="es-PE" sz="2800" b="1" dirty="0" smtClean="0">
                <a:solidFill>
                  <a:schemeClr val="bg1"/>
                </a:solidFill>
                <a:ea typeface="Tahoma" panose="020B0604030504040204" pitchFamily="34" charset="0"/>
                <a:cs typeface="Tahoma" panose="020B0604030504040204" pitchFamily="34" charset="0"/>
              </a:rPr>
              <a:t>) Fruta procesada</a:t>
            </a:r>
          </a:p>
          <a:p>
            <a:r>
              <a:rPr lang="es-PE" altLang="es-PE" sz="2800" b="1" dirty="0" smtClean="0">
                <a:solidFill>
                  <a:schemeClr val="bg1"/>
                </a:solidFill>
                <a:ea typeface="Tahoma" panose="020B0604030504040204" pitchFamily="34" charset="0"/>
                <a:cs typeface="Tahoma" panose="020B0604030504040204" pitchFamily="34" charset="0"/>
              </a:rPr>
              <a:t>b) Fruta fresca</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719550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524" y="1"/>
            <a:ext cx="9147524" cy="677820"/>
          </a:xfrm>
          <a:solidFill>
            <a:srgbClr val="008A3E"/>
          </a:solidFill>
        </p:spPr>
        <p:txBody>
          <a:bodyPr>
            <a:noAutofit/>
          </a:bodyPr>
          <a:lstStyle/>
          <a:p>
            <a:pPr algn="l" eaLnBrk="0" fontAlgn="base" hangingPunct="0">
              <a:spcAft>
                <a:spcPct val="0"/>
              </a:spcAft>
              <a:defRPr/>
            </a:pPr>
            <a:r>
              <a:rPr lang="en-US" sz="2000" b="1" u="sng" dirty="0" smtClean="0">
                <a:solidFill>
                  <a:schemeClr val="bg1"/>
                </a:solidFill>
              </a:rPr>
              <a:t>2015</a:t>
            </a:r>
            <a:r>
              <a:rPr lang="en-US" sz="2000" b="1" dirty="0" smtClean="0">
                <a:solidFill>
                  <a:schemeClr val="bg1"/>
                </a:solidFill>
              </a:rPr>
              <a:t> EXPORTACIONES PERUANAS DE FRUTAS EN TODAS SUS PRESENTACIONES </a:t>
            </a:r>
            <a:r>
              <a:rPr lang="en-US" sz="2000" b="1" dirty="0">
                <a:solidFill>
                  <a:schemeClr val="bg1"/>
                </a:solidFill>
              </a:rPr>
              <a:t/>
            </a:r>
            <a:br>
              <a:rPr lang="en-US" sz="2000" b="1" dirty="0">
                <a:solidFill>
                  <a:schemeClr val="bg1"/>
                </a:solidFill>
              </a:rPr>
            </a:br>
            <a:r>
              <a:rPr lang="en-US" sz="2000" b="1" dirty="0" smtClean="0">
                <a:solidFill>
                  <a:schemeClr val="bg1"/>
                </a:solidFill>
              </a:rPr>
              <a:t>US$ FOB MILLONES</a:t>
            </a:r>
            <a:endParaRPr lang="en-US" sz="2000" b="1" dirty="0">
              <a:solidFill>
                <a:schemeClr val="bg1"/>
              </a:solidFill>
            </a:endParaRPr>
          </a:p>
        </p:txBody>
      </p:sp>
      <p:sp>
        <p:nvSpPr>
          <p:cNvPr id="12" name="Text Box 5"/>
          <p:cNvSpPr txBox="1">
            <a:spLocks noChangeArrowheads="1"/>
          </p:cNvSpPr>
          <p:nvPr/>
        </p:nvSpPr>
        <p:spPr bwMode="auto">
          <a:xfrm>
            <a:off x="-36512" y="6474822"/>
            <a:ext cx="2281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600" dirty="0" smtClean="0"/>
              <a:t>Fuente: </a:t>
            </a:r>
            <a:r>
              <a:rPr lang="es-MX" altLang="es-PE" sz="1600" dirty="0" smtClean="0"/>
              <a:t>ADUANAS PERU</a:t>
            </a:r>
            <a:r>
              <a:rPr lang="es-ES" altLang="es-PE" sz="1200" dirty="0" smtClean="0"/>
              <a:t> </a:t>
            </a:r>
            <a:endParaRPr lang="es-ES" altLang="es-PE" sz="1200" dirty="0"/>
          </a:p>
        </p:txBody>
      </p:sp>
      <p:graphicFrame>
        <p:nvGraphicFramePr>
          <p:cNvPr id="18" name="Gráfico 17"/>
          <p:cNvGraphicFramePr>
            <a:graphicFrameLocks/>
          </p:cNvGraphicFramePr>
          <p:nvPr>
            <p:extLst/>
          </p:nvPr>
        </p:nvGraphicFramePr>
        <p:xfrm>
          <a:off x="180017" y="3514026"/>
          <a:ext cx="4300539" cy="2559844"/>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a:blip r:embed="rId3"/>
          <a:stretch>
            <a:fillRect/>
          </a:stretch>
        </p:blipFill>
        <p:spPr>
          <a:xfrm>
            <a:off x="933626" y="1094951"/>
            <a:ext cx="7166766" cy="4437198"/>
          </a:xfrm>
          <a:prstGeom prst="rect">
            <a:avLst/>
          </a:prstGeom>
        </p:spPr>
      </p:pic>
    </p:spTree>
    <p:extLst>
      <p:ext uri="{BB962C8B-B14F-4D97-AF65-F5344CB8AC3E}">
        <p14:creationId xmlns:p14="http://schemas.microsoft.com/office/powerpoint/2010/main" val="2535145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SETIMA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CUAL ES LA FRUTA QUE MAS EXPORTA EL PERU?</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Mango</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Palta</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Uva</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Esparrago</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Banano</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987387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3880" y="-27384"/>
            <a:ext cx="9296400" cy="656165"/>
          </a:xfrm>
          <a:solidFill>
            <a:srgbClr val="008A3E"/>
          </a:solidFill>
        </p:spPr>
        <p:txBody>
          <a:bodyPr>
            <a:noAutofit/>
          </a:bodyPr>
          <a:lstStyle/>
          <a:p>
            <a:pPr algn="l" eaLnBrk="0" fontAlgn="base" hangingPunct="0">
              <a:spcAft>
                <a:spcPct val="0"/>
              </a:spcAft>
              <a:defRPr/>
            </a:pPr>
            <a:r>
              <a:rPr lang="en-US" sz="2000" b="1" dirty="0" smtClean="0">
                <a:solidFill>
                  <a:schemeClr val="bg1"/>
                </a:solidFill>
              </a:rPr>
              <a:t>MUNDO: EXPORTACIONES PERUANAS POR </a:t>
            </a:r>
            <a:r>
              <a:rPr lang="en-US" sz="2000" b="1" u="sng" dirty="0" smtClean="0">
                <a:solidFill>
                  <a:schemeClr val="bg1"/>
                </a:solidFill>
              </a:rPr>
              <a:t>PRINCIPALES FRUTAS FRESCAS </a:t>
            </a:r>
            <a:br>
              <a:rPr lang="en-US" sz="2000" b="1" u="sng" dirty="0" smtClean="0">
                <a:solidFill>
                  <a:schemeClr val="bg1"/>
                </a:solidFill>
              </a:rPr>
            </a:br>
            <a:r>
              <a:rPr lang="en-US" sz="2000" b="1" dirty="0" smtClean="0">
                <a:solidFill>
                  <a:schemeClr val="bg1"/>
                </a:solidFill>
              </a:rPr>
              <a:t>EN US$ FOB </a:t>
            </a:r>
            <a:r>
              <a:rPr lang="en-US" sz="2000" b="1" dirty="0">
                <a:solidFill>
                  <a:schemeClr val="bg1"/>
                </a:solidFill>
              </a:rPr>
              <a:t>MILLONES - </a:t>
            </a:r>
            <a:r>
              <a:rPr lang="en-US" sz="2000" b="1" dirty="0" smtClean="0">
                <a:solidFill>
                  <a:schemeClr val="bg1"/>
                </a:solidFill>
              </a:rPr>
              <a:t>2000-2015</a:t>
            </a:r>
            <a:endParaRPr lang="en-US" sz="2000" b="1" dirty="0">
              <a:solidFill>
                <a:schemeClr val="bg1"/>
              </a:solidFill>
            </a:endParaRPr>
          </a:p>
        </p:txBody>
      </p:sp>
      <p:sp>
        <p:nvSpPr>
          <p:cNvPr id="12" name="Text Box 5"/>
          <p:cNvSpPr txBox="1">
            <a:spLocks noChangeArrowheads="1"/>
          </p:cNvSpPr>
          <p:nvPr/>
        </p:nvSpPr>
        <p:spPr bwMode="auto">
          <a:xfrm>
            <a:off x="107504" y="6459778"/>
            <a:ext cx="2281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600" b="1" dirty="0" smtClean="0"/>
              <a:t>Fuente: </a:t>
            </a:r>
            <a:r>
              <a:rPr lang="es-MX" altLang="es-PE" sz="1600" b="1" dirty="0" smtClean="0"/>
              <a:t>ADUANAS PERU</a:t>
            </a:r>
            <a:r>
              <a:rPr lang="es-ES" altLang="es-PE" sz="1200" b="1" dirty="0" smtClean="0"/>
              <a:t> </a:t>
            </a:r>
            <a:endParaRPr lang="es-ES" altLang="es-PE" sz="1200" dirty="0"/>
          </a:p>
        </p:txBody>
      </p:sp>
      <p:graphicFrame>
        <p:nvGraphicFramePr>
          <p:cNvPr id="10" name="12 Objeto"/>
          <p:cNvGraphicFramePr>
            <a:graphicFrameLocks noChangeAspect="1"/>
          </p:cNvGraphicFramePr>
          <p:nvPr>
            <p:extLst>
              <p:ext uri="{D42A27DB-BD31-4B8C-83A1-F6EECF244321}">
                <p14:modId xmlns:p14="http://schemas.microsoft.com/office/powerpoint/2010/main" val="668318987"/>
              </p:ext>
            </p:extLst>
          </p:nvPr>
        </p:nvGraphicFramePr>
        <p:xfrm>
          <a:off x="52262" y="834280"/>
          <a:ext cx="8912226" cy="5907088"/>
        </p:xfrm>
        <a:graphic>
          <a:graphicData uri="http://schemas.openxmlformats.org/presentationml/2006/ole">
            <mc:AlternateContent xmlns:mc="http://schemas.openxmlformats.org/markup-compatibility/2006">
              <mc:Choice xmlns:v="urn:schemas-microsoft-com:vml" Requires="v">
                <p:oleObj spid="_x0000_s5188" name="Worksheet" r:id="rId4" imgW="8667922" imgH="5524484" progId="Excel.Sheet.8">
                  <p:embed/>
                </p:oleObj>
              </mc:Choice>
              <mc:Fallback>
                <p:oleObj name="Worksheet" r:id="rId4" imgW="8667922" imgH="5524484" progId="Excel.Sheet.8">
                  <p:embed/>
                  <p:pic>
                    <p:nvPicPr>
                      <p:cNvPr id="0" name=""/>
                      <p:cNvPicPr>
                        <a:picLocks noChangeAspect="1" noChangeArrowheads="1"/>
                      </p:cNvPicPr>
                      <p:nvPr/>
                    </p:nvPicPr>
                    <p:blipFill>
                      <a:blip r:embed="rId5"/>
                      <a:srcRect/>
                      <a:stretch>
                        <a:fillRect/>
                      </a:stretch>
                    </p:blipFill>
                    <p:spPr bwMode="auto">
                      <a:xfrm>
                        <a:off x="52262" y="834280"/>
                        <a:ext cx="8912226" cy="5907088"/>
                      </a:xfrm>
                      <a:prstGeom prst="rect">
                        <a:avLst/>
                      </a:prstGeom>
                      <a:noFill/>
                      <a:ln>
                        <a:noFill/>
                      </a:ln>
                    </p:spPr>
                  </p:pic>
                </p:oleObj>
              </mc:Fallback>
            </mc:AlternateContent>
          </a:graphicData>
        </a:graphic>
      </p:graphicFrame>
      <p:sp>
        <p:nvSpPr>
          <p:cNvPr id="7" name="1 CuadroTexto"/>
          <p:cNvSpPr txBox="1">
            <a:spLocks noChangeArrowheads="1"/>
          </p:cNvSpPr>
          <p:nvPr/>
        </p:nvSpPr>
        <p:spPr bwMode="auto">
          <a:xfrm>
            <a:off x="815214" y="5137447"/>
            <a:ext cx="4577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39</a:t>
            </a:r>
            <a:endParaRPr lang="es-PE" altLang="es-PE" sz="1400" b="1" dirty="0"/>
          </a:p>
        </p:txBody>
      </p:sp>
      <p:sp>
        <p:nvSpPr>
          <p:cNvPr id="8" name="15 CuadroTexto"/>
          <p:cNvSpPr txBox="1">
            <a:spLocks noChangeArrowheads="1"/>
          </p:cNvSpPr>
          <p:nvPr/>
        </p:nvSpPr>
        <p:spPr bwMode="auto">
          <a:xfrm>
            <a:off x="1272987" y="5109901"/>
            <a:ext cx="3886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54</a:t>
            </a:r>
            <a:endParaRPr lang="es-PE" altLang="es-PE" sz="1400" b="1" dirty="0"/>
          </a:p>
        </p:txBody>
      </p:sp>
      <p:sp>
        <p:nvSpPr>
          <p:cNvPr id="9" name="16 CuadroTexto"/>
          <p:cNvSpPr txBox="1">
            <a:spLocks noChangeArrowheads="1"/>
          </p:cNvSpPr>
          <p:nvPr/>
        </p:nvSpPr>
        <p:spPr bwMode="auto">
          <a:xfrm>
            <a:off x="1769903" y="5075459"/>
            <a:ext cx="3760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75</a:t>
            </a:r>
            <a:endParaRPr lang="es-PE" altLang="es-PE" sz="1400" b="1" dirty="0"/>
          </a:p>
        </p:txBody>
      </p:sp>
      <p:sp>
        <p:nvSpPr>
          <p:cNvPr id="15" name="17 CuadroTexto"/>
          <p:cNvSpPr txBox="1">
            <a:spLocks noChangeArrowheads="1"/>
          </p:cNvSpPr>
          <p:nvPr/>
        </p:nvSpPr>
        <p:spPr bwMode="auto">
          <a:xfrm>
            <a:off x="2254178" y="5015384"/>
            <a:ext cx="479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94</a:t>
            </a:r>
            <a:endParaRPr lang="es-PE" altLang="es-PE" sz="1400" b="1" dirty="0"/>
          </a:p>
        </p:txBody>
      </p:sp>
      <p:sp>
        <p:nvSpPr>
          <p:cNvPr id="16" name="18 CuadroTexto"/>
          <p:cNvSpPr txBox="1">
            <a:spLocks noChangeArrowheads="1"/>
          </p:cNvSpPr>
          <p:nvPr/>
        </p:nvSpPr>
        <p:spPr bwMode="auto">
          <a:xfrm>
            <a:off x="2709566" y="4983558"/>
            <a:ext cx="485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118</a:t>
            </a:r>
            <a:endParaRPr lang="es-PE" altLang="es-PE" sz="1400" b="1" dirty="0"/>
          </a:p>
        </p:txBody>
      </p:sp>
      <p:sp>
        <p:nvSpPr>
          <p:cNvPr id="17" name="19 CuadroTexto"/>
          <p:cNvSpPr txBox="1">
            <a:spLocks noChangeArrowheads="1"/>
          </p:cNvSpPr>
          <p:nvPr/>
        </p:nvSpPr>
        <p:spPr bwMode="auto">
          <a:xfrm>
            <a:off x="3253995" y="4844341"/>
            <a:ext cx="469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153</a:t>
            </a:r>
            <a:endParaRPr lang="es-PE" altLang="es-PE" sz="1400" b="1" dirty="0"/>
          </a:p>
        </p:txBody>
      </p:sp>
      <p:sp>
        <p:nvSpPr>
          <p:cNvPr id="18" name="20 CuadroTexto"/>
          <p:cNvSpPr txBox="1">
            <a:spLocks noChangeArrowheads="1"/>
          </p:cNvSpPr>
          <p:nvPr/>
        </p:nvSpPr>
        <p:spPr bwMode="auto">
          <a:xfrm>
            <a:off x="3739777" y="4808990"/>
            <a:ext cx="514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210</a:t>
            </a:r>
            <a:endParaRPr lang="es-PE" altLang="es-PE" sz="1400" b="1" dirty="0"/>
          </a:p>
        </p:txBody>
      </p:sp>
      <p:sp>
        <p:nvSpPr>
          <p:cNvPr id="19" name="21 CuadroTexto"/>
          <p:cNvSpPr txBox="1">
            <a:spLocks noChangeArrowheads="1"/>
          </p:cNvSpPr>
          <p:nvPr/>
        </p:nvSpPr>
        <p:spPr bwMode="auto">
          <a:xfrm>
            <a:off x="4248945" y="4694730"/>
            <a:ext cx="4810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258</a:t>
            </a:r>
            <a:endParaRPr lang="es-PE" altLang="es-PE" sz="1400" b="1" dirty="0"/>
          </a:p>
        </p:txBody>
      </p:sp>
      <p:sp>
        <p:nvSpPr>
          <p:cNvPr id="20" name="22 CuadroTexto"/>
          <p:cNvSpPr txBox="1">
            <a:spLocks noChangeArrowheads="1"/>
          </p:cNvSpPr>
          <p:nvPr/>
        </p:nvSpPr>
        <p:spPr bwMode="auto">
          <a:xfrm>
            <a:off x="4736736" y="4607889"/>
            <a:ext cx="5211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331</a:t>
            </a:r>
            <a:endParaRPr lang="es-PE" altLang="es-PE" sz="1400" b="1" dirty="0"/>
          </a:p>
        </p:txBody>
      </p:sp>
      <p:sp>
        <p:nvSpPr>
          <p:cNvPr id="21" name="23 CuadroTexto"/>
          <p:cNvSpPr txBox="1">
            <a:spLocks noChangeArrowheads="1"/>
          </p:cNvSpPr>
          <p:nvPr/>
        </p:nvSpPr>
        <p:spPr bwMode="auto">
          <a:xfrm>
            <a:off x="5257862" y="4454000"/>
            <a:ext cx="5005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383</a:t>
            </a:r>
            <a:endParaRPr lang="es-PE" altLang="es-PE" sz="1400" b="1" dirty="0"/>
          </a:p>
        </p:txBody>
      </p:sp>
      <p:sp>
        <p:nvSpPr>
          <p:cNvPr id="22" name="24 CuadroTexto"/>
          <p:cNvSpPr txBox="1">
            <a:spLocks noChangeArrowheads="1"/>
          </p:cNvSpPr>
          <p:nvPr/>
        </p:nvSpPr>
        <p:spPr bwMode="auto">
          <a:xfrm>
            <a:off x="5746779" y="4257812"/>
            <a:ext cx="487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501</a:t>
            </a:r>
            <a:endParaRPr lang="es-PE" altLang="es-PE" sz="1400" b="1" dirty="0"/>
          </a:p>
        </p:txBody>
      </p:sp>
      <p:sp>
        <p:nvSpPr>
          <p:cNvPr id="23" name="25 CuadroTexto"/>
          <p:cNvSpPr txBox="1">
            <a:spLocks noChangeArrowheads="1"/>
          </p:cNvSpPr>
          <p:nvPr/>
        </p:nvSpPr>
        <p:spPr bwMode="auto">
          <a:xfrm>
            <a:off x="6234107" y="3743646"/>
            <a:ext cx="503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761</a:t>
            </a:r>
            <a:endParaRPr lang="es-PE" altLang="es-PE" sz="1400" b="1" dirty="0"/>
          </a:p>
        </p:txBody>
      </p:sp>
      <p:sp>
        <p:nvSpPr>
          <p:cNvPr id="24" name="22 CuadroTexto"/>
          <p:cNvSpPr txBox="1">
            <a:spLocks noChangeArrowheads="1"/>
          </p:cNvSpPr>
          <p:nvPr/>
        </p:nvSpPr>
        <p:spPr bwMode="auto">
          <a:xfrm>
            <a:off x="6756198" y="3608581"/>
            <a:ext cx="47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837</a:t>
            </a:r>
            <a:endParaRPr lang="es-PE" altLang="es-PE" sz="1400" b="1" dirty="0"/>
          </a:p>
        </p:txBody>
      </p:sp>
      <p:sp>
        <p:nvSpPr>
          <p:cNvPr id="25" name="22 CuadroTexto"/>
          <p:cNvSpPr txBox="1">
            <a:spLocks noChangeArrowheads="1"/>
          </p:cNvSpPr>
          <p:nvPr/>
        </p:nvSpPr>
        <p:spPr bwMode="auto">
          <a:xfrm>
            <a:off x="7185607" y="3248057"/>
            <a:ext cx="710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1,021</a:t>
            </a:r>
            <a:endParaRPr lang="es-PE" altLang="es-PE" sz="1400" b="1" dirty="0"/>
          </a:p>
        </p:txBody>
      </p:sp>
      <p:sp>
        <p:nvSpPr>
          <p:cNvPr id="26" name="18 CuadroTexto"/>
          <p:cNvSpPr txBox="1">
            <a:spLocks noChangeArrowheads="1"/>
          </p:cNvSpPr>
          <p:nvPr/>
        </p:nvSpPr>
        <p:spPr bwMode="auto">
          <a:xfrm>
            <a:off x="7616685" y="2465802"/>
            <a:ext cx="597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1,423</a:t>
            </a:r>
            <a:endParaRPr lang="es-PE" altLang="es-PE" sz="1400" b="1" dirty="0"/>
          </a:p>
        </p:txBody>
      </p:sp>
      <p:sp>
        <p:nvSpPr>
          <p:cNvPr id="27" name="1 CuadroTexto"/>
          <p:cNvSpPr txBox="1">
            <a:spLocks noChangeArrowheads="1"/>
          </p:cNvSpPr>
          <p:nvPr/>
        </p:nvSpPr>
        <p:spPr bwMode="auto">
          <a:xfrm>
            <a:off x="6223012" y="3537257"/>
            <a:ext cx="633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52 %</a:t>
            </a:r>
            <a:endParaRPr lang="es-PE" altLang="es-PE" sz="1400" b="1" dirty="0">
              <a:solidFill>
                <a:srgbClr val="FF0000"/>
              </a:solidFill>
            </a:endParaRPr>
          </a:p>
        </p:txBody>
      </p:sp>
      <p:sp>
        <p:nvSpPr>
          <p:cNvPr id="28" name="18 CuadroTexto"/>
          <p:cNvSpPr txBox="1">
            <a:spLocks noChangeArrowheads="1"/>
          </p:cNvSpPr>
          <p:nvPr/>
        </p:nvSpPr>
        <p:spPr bwMode="auto">
          <a:xfrm>
            <a:off x="6734566" y="3465933"/>
            <a:ext cx="64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10 </a:t>
            </a:r>
            <a:r>
              <a:rPr lang="es-MX" altLang="es-PE" sz="1400" b="1" dirty="0">
                <a:solidFill>
                  <a:srgbClr val="FF0000"/>
                </a:solidFill>
              </a:rPr>
              <a:t>%</a:t>
            </a:r>
            <a:endParaRPr lang="es-PE" altLang="es-PE" sz="1400" b="1" dirty="0">
              <a:solidFill>
                <a:srgbClr val="FF0000"/>
              </a:solidFill>
            </a:endParaRPr>
          </a:p>
        </p:txBody>
      </p:sp>
      <p:sp>
        <p:nvSpPr>
          <p:cNvPr id="29" name="20 CuadroTexto"/>
          <p:cNvSpPr txBox="1">
            <a:spLocks noChangeArrowheads="1"/>
          </p:cNvSpPr>
          <p:nvPr/>
        </p:nvSpPr>
        <p:spPr bwMode="auto">
          <a:xfrm>
            <a:off x="7224045" y="3094168"/>
            <a:ext cx="6548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22 </a:t>
            </a:r>
            <a:r>
              <a:rPr lang="es-MX" altLang="es-PE" sz="1400" b="1" dirty="0">
                <a:solidFill>
                  <a:srgbClr val="FF0000"/>
                </a:solidFill>
              </a:rPr>
              <a:t>%</a:t>
            </a:r>
            <a:endParaRPr lang="es-PE" altLang="es-PE" sz="1400" b="1" dirty="0">
              <a:solidFill>
                <a:srgbClr val="FF0000"/>
              </a:solidFill>
            </a:endParaRPr>
          </a:p>
        </p:txBody>
      </p:sp>
      <p:sp>
        <p:nvSpPr>
          <p:cNvPr id="30" name="20 CuadroTexto"/>
          <p:cNvSpPr txBox="1">
            <a:spLocks noChangeArrowheads="1"/>
          </p:cNvSpPr>
          <p:nvPr/>
        </p:nvSpPr>
        <p:spPr bwMode="auto">
          <a:xfrm>
            <a:off x="7718995" y="2324677"/>
            <a:ext cx="64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39 </a:t>
            </a:r>
            <a:r>
              <a:rPr lang="es-MX" altLang="es-PE" sz="1400" b="1" dirty="0">
                <a:solidFill>
                  <a:srgbClr val="FF0000"/>
                </a:solidFill>
              </a:rPr>
              <a:t>%</a:t>
            </a:r>
            <a:endParaRPr lang="es-PE" altLang="es-PE" sz="1400" b="1" dirty="0">
              <a:solidFill>
                <a:srgbClr val="FF0000"/>
              </a:solidFill>
            </a:endParaRPr>
          </a:p>
        </p:txBody>
      </p:sp>
      <p:sp>
        <p:nvSpPr>
          <p:cNvPr id="31" name="23 CuadroTexto"/>
          <p:cNvSpPr txBox="1">
            <a:spLocks noChangeArrowheads="1"/>
          </p:cNvSpPr>
          <p:nvPr/>
        </p:nvSpPr>
        <p:spPr bwMode="auto">
          <a:xfrm>
            <a:off x="8166385" y="2031867"/>
            <a:ext cx="604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t>1,652</a:t>
            </a:r>
            <a:endParaRPr lang="es-PE" altLang="es-PE" sz="1400" b="1" dirty="0"/>
          </a:p>
        </p:txBody>
      </p:sp>
      <p:sp>
        <p:nvSpPr>
          <p:cNvPr id="32" name="1 CuadroTexto"/>
          <p:cNvSpPr txBox="1">
            <a:spLocks noChangeArrowheads="1"/>
          </p:cNvSpPr>
          <p:nvPr/>
        </p:nvSpPr>
        <p:spPr bwMode="auto">
          <a:xfrm>
            <a:off x="8188298" y="1770924"/>
            <a:ext cx="558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MX" altLang="es-PE" sz="1400" b="1" dirty="0" smtClean="0">
                <a:solidFill>
                  <a:srgbClr val="FF0000"/>
                </a:solidFill>
              </a:rPr>
              <a:t>16 %</a:t>
            </a:r>
            <a:endParaRPr lang="es-PE" altLang="es-PE" sz="1400" b="1" dirty="0">
              <a:solidFill>
                <a:srgbClr val="FF0000"/>
              </a:solidFill>
            </a:endParaRPr>
          </a:p>
        </p:txBody>
      </p:sp>
    </p:spTree>
    <p:extLst>
      <p:ext uri="{BB962C8B-B14F-4D97-AF65-F5344CB8AC3E}">
        <p14:creationId xmlns:p14="http://schemas.microsoft.com/office/powerpoint/2010/main" val="3560291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INICIO DEL EXAMEN ORAL</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EN EL PERU, DENTRO DE LOS SECTORES EXPORTADORES, </a:t>
            </a:r>
          </a:p>
          <a:p>
            <a:r>
              <a:rPr lang="es-PE" altLang="es-PE" sz="2800" b="1" dirty="0" smtClean="0">
                <a:solidFill>
                  <a:schemeClr val="bg1"/>
                </a:solidFill>
                <a:ea typeface="Tahoma" panose="020B0604030504040204" pitchFamily="34" charset="0"/>
                <a:cs typeface="Tahoma" panose="020B0604030504040204" pitchFamily="34" charset="0"/>
              </a:rPr>
              <a:t>EN QUE PUESTO ESTA EL SECTOR AGROEXPORTADOR?</a:t>
            </a:r>
          </a:p>
          <a:p>
            <a:r>
              <a:rPr lang="es-PE" altLang="es-PE" sz="2800" b="1" dirty="0">
                <a:solidFill>
                  <a:schemeClr val="bg1"/>
                </a:solidFill>
                <a:ea typeface="Tahoma" panose="020B0604030504040204" pitchFamily="34" charset="0"/>
                <a:cs typeface="Tahoma" panose="020B0604030504040204" pitchFamily="34" charset="0"/>
              </a:rPr>
              <a:t>a</a:t>
            </a:r>
            <a:r>
              <a:rPr lang="es-PE" altLang="es-PE" sz="2800" b="1" dirty="0" smtClean="0">
                <a:solidFill>
                  <a:schemeClr val="bg1"/>
                </a:solidFill>
                <a:ea typeface="Tahoma" panose="020B0604030504040204" pitchFamily="34" charset="0"/>
                <a:cs typeface="Tahoma" panose="020B0604030504040204" pitchFamily="34" charset="0"/>
              </a:rPr>
              <a:t>) Primero</a:t>
            </a:r>
          </a:p>
          <a:p>
            <a:r>
              <a:rPr lang="es-PE" altLang="es-PE" sz="2800" b="1" dirty="0" smtClean="0">
                <a:solidFill>
                  <a:schemeClr val="bg1"/>
                </a:solidFill>
                <a:ea typeface="Tahoma" panose="020B0604030504040204" pitchFamily="34" charset="0"/>
                <a:cs typeface="Tahoma" panose="020B0604030504040204" pitchFamily="34" charset="0"/>
              </a:rPr>
              <a:t>b) Segundo</a:t>
            </a:r>
          </a:p>
          <a:p>
            <a:r>
              <a:rPr lang="es-PE" altLang="es-PE" sz="2800" b="1" dirty="0" smtClean="0">
                <a:solidFill>
                  <a:schemeClr val="bg1"/>
                </a:solidFill>
                <a:ea typeface="Tahoma" panose="020B0604030504040204" pitchFamily="34" charset="0"/>
                <a:cs typeface="Tahoma" panose="020B0604030504040204" pitchFamily="34" charset="0"/>
              </a:rPr>
              <a:t>c) Tercero</a:t>
            </a:r>
          </a:p>
          <a:p>
            <a:r>
              <a:rPr lang="es-PE" altLang="es-PE" sz="2800" b="1" dirty="0" smtClean="0">
                <a:solidFill>
                  <a:schemeClr val="bg1"/>
                </a:solidFill>
                <a:ea typeface="Tahoma" panose="020B0604030504040204" pitchFamily="34" charset="0"/>
                <a:cs typeface="Tahoma" panose="020B0604030504040204" pitchFamily="34" charset="0"/>
              </a:rPr>
              <a:t>d) Cuarto</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721241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OCTAVA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CUAL ES EL PRINCIPAL MERCADO PARA LA AGROEXPORTACION PERUANA?</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China</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Europa</a:t>
            </a:r>
          </a:p>
          <a:p>
            <a:pPr marL="514350" indent="-514350">
              <a:buAutoNum type="alphaLcParenR"/>
            </a:pPr>
            <a:r>
              <a:rPr lang="es-PE" altLang="es-PE" sz="2800" b="1" dirty="0" err="1" smtClean="0">
                <a:solidFill>
                  <a:schemeClr val="bg1"/>
                </a:solidFill>
                <a:ea typeface="Tahoma" panose="020B0604030504040204" pitchFamily="34" charset="0"/>
                <a:cs typeface="Tahoma" panose="020B0604030504040204" pitchFamily="34" charset="0"/>
              </a:rPr>
              <a:t>Tangamandapio</a:t>
            </a:r>
            <a:endParaRPr lang="es-PE" altLang="es-PE" sz="2800" b="1" dirty="0" smtClean="0">
              <a:solidFill>
                <a:schemeClr val="bg1"/>
              </a:solidFill>
              <a:ea typeface="Tahoma" panose="020B0604030504040204" pitchFamily="34" charset="0"/>
              <a:cs typeface="Tahoma" panose="020B0604030504040204" pitchFamily="34" charset="0"/>
            </a:endParaRP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EEUU</a:t>
            </a:r>
          </a:p>
          <a:p>
            <a:pPr marL="514350" indent="-514350">
              <a:buAutoNum type="alphaLcParenR"/>
            </a:pPr>
            <a:r>
              <a:rPr lang="es-PE" altLang="es-PE" sz="2800" b="1" dirty="0" smtClean="0">
                <a:solidFill>
                  <a:schemeClr val="bg1"/>
                </a:solidFill>
                <a:ea typeface="Tahoma" panose="020B0604030504040204" pitchFamily="34" charset="0"/>
                <a:cs typeface="Tahoma" panose="020B0604030504040204" pitchFamily="34" charset="0"/>
              </a:rPr>
              <a:t>Japón</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016392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3880" y="-27383"/>
            <a:ext cx="9224392" cy="648072"/>
          </a:xfrm>
          <a:solidFill>
            <a:srgbClr val="008A3E"/>
          </a:solidFill>
        </p:spPr>
        <p:txBody>
          <a:bodyPr>
            <a:noAutofit/>
          </a:bodyPr>
          <a:lstStyle/>
          <a:p>
            <a:pPr algn="l" eaLnBrk="0" fontAlgn="base" hangingPunct="0">
              <a:spcAft>
                <a:spcPct val="0"/>
              </a:spcAft>
              <a:defRPr/>
            </a:pPr>
            <a:r>
              <a:rPr lang="en-US" sz="2000" b="1" dirty="0" smtClean="0">
                <a:solidFill>
                  <a:schemeClr val="bg1"/>
                </a:solidFill>
              </a:rPr>
              <a:t>MUNDO: EXPORTACIONES PERUANAS DE FRUTAS FRESCAS </a:t>
            </a:r>
            <a:r>
              <a:rPr lang="en-US" sz="2000" b="1" u="sng" dirty="0" smtClean="0">
                <a:solidFill>
                  <a:schemeClr val="bg1"/>
                </a:solidFill>
              </a:rPr>
              <a:t>POR PRINCIPALES PAISES </a:t>
            </a:r>
            <a:r>
              <a:rPr lang="en-US" sz="2000" b="1" dirty="0" smtClean="0">
                <a:solidFill>
                  <a:schemeClr val="bg1"/>
                </a:solidFill>
              </a:rPr>
              <a:t> EN US$ FOB MILLONES - 2000-2015</a:t>
            </a:r>
            <a:endParaRPr lang="en-US" sz="2000" b="1" dirty="0">
              <a:solidFill>
                <a:schemeClr val="bg1"/>
              </a:solidFill>
            </a:endParaRPr>
          </a:p>
        </p:txBody>
      </p:sp>
      <p:sp>
        <p:nvSpPr>
          <p:cNvPr id="15" name="Text Box 5"/>
          <p:cNvSpPr txBox="1">
            <a:spLocks noChangeArrowheads="1"/>
          </p:cNvSpPr>
          <p:nvPr/>
        </p:nvSpPr>
        <p:spPr bwMode="auto">
          <a:xfrm>
            <a:off x="0" y="6550976"/>
            <a:ext cx="19468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400" dirty="0" smtClean="0"/>
              <a:t>Fuente: </a:t>
            </a:r>
            <a:r>
              <a:rPr lang="es-MX" altLang="es-PE" sz="1400" dirty="0" smtClean="0"/>
              <a:t>ADUANAS PERU</a:t>
            </a:r>
            <a:endParaRPr lang="es-ES" altLang="es-PE" sz="1100" dirty="0"/>
          </a:p>
        </p:txBody>
      </p:sp>
      <p:graphicFrame>
        <p:nvGraphicFramePr>
          <p:cNvPr id="9" name="15 Objeto"/>
          <p:cNvGraphicFramePr>
            <a:graphicFrameLocks noChangeAspect="1"/>
          </p:cNvGraphicFramePr>
          <p:nvPr>
            <p:extLst>
              <p:ext uri="{D42A27DB-BD31-4B8C-83A1-F6EECF244321}">
                <p14:modId xmlns:p14="http://schemas.microsoft.com/office/powerpoint/2010/main" val="3484987603"/>
              </p:ext>
            </p:extLst>
          </p:nvPr>
        </p:nvGraphicFramePr>
        <p:xfrm>
          <a:off x="104204" y="654860"/>
          <a:ext cx="9004300" cy="5751512"/>
        </p:xfrm>
        <a:graphic>
          <a:graphicData uri="http://schemas.openxmlformats.org/presentationml/2006/ole">
            <mc:AlternateContent xmlns:mc="http://schemas.openxmlformats.org/markup-compatibility/2006">
              <mc:Choice xmlns:v="urn:schemas-microsoft-com:vml" Requires="v">
                <p:oleObj spid="_x0000_s6213" name="Worksheet" r:id="rId4" imgW="9105914" imgH="6353289" progId="Excel.Sheet.8">
                  <p:embed/>
                </p:oleObj>
              </mc:Choice>
              <mc:Fallback>
                <p:oleObj name="Worksheet" r:id="rId4" imgW="9105914" imgH="6353289" progId="Excel.Sheet.8">
                  <p:embed/>
                  <p:pic>
                    <p:nvPicPr>
                      <p:cNvPr id="0" name=""/>
                      <p:cNvPicPr>
                        <a:picLocks noChangeAspect="1" noChangeArrowheads="1"/>
                      </p:cNvPicPr>
                      <p:nvPr/>
                    </p:nvPicPr>
                    <p:blipFill>
                      <a:blip r:embed="rId5"/>
                      <a:srcRect/>
                      <a:stretch>
                        <a:fillRect/>
                      </a:stretch>
                    </p:blipFill>
                    <p:spPr bwMode="auto">
                      <a:xfrm>
                        <a:off x="104204" y="654860"/>
                        <a:ext cx="9004300" cy="5751512"/>
                      </a:xfrm>
                      <a:prstGeom prst="rect">
                        <a:avLst/>
                      </a:prstGeom>
                      <a:noFill/>
                      <a:ln>
                        <a:noFill/>
                      </a:ln>
                    </p:spPr>
                  </p:pic>
                </p:oleObj>
              </mc:Fallback>
            </mc:AlternateContent>
          </a:graphicData>
        </a:graphic>
      </p:graphicFrame>
      <p:sp>
        <p:nvSpPr>
          <p:cNvPr id="5" name="Rectángulo: esquinas redondeadas 53"/>
          <p:cNvSpPr/>
          <p:nvPr/>
        </p:nvSpPr>
        <p:spPr>
          <a:xfrm>
            <a:off x="611560" y="5883578"/>
            <a:ext cx="7848872"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ES_tradnl" b="1" dirty="0" smtClean="0">
                <a:solidFill>
                  <a:schemeClr val="bg1"/>
                </a:solidFill>
              </a:rPr>
              <a:t>Europa (Países Bajos + Reino Unido) es el principal destino con 43% seguido de EEUU con 35%  </a:t>
            </a:r>
            <a:endParaRPr lang="en-US" dirty="0">
              <a:solidFill>
                <a:schemeClr val="bg1"/>
              </a:solidFill>
            </a:endParaRPr>
          </a:p>
        </p:txBody>
      </p:sp>
    </p:spTree>
    <p:extLst>
      <p:ext uri="{BB962C8B-B14F-4D97-AF65-F5344CB8AC3E}">
        <p14:creationId xmlns:p14="http://schemas.microsoft.com/office/powerpoint/2010/main" val="1300854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0" y="-3377"/>
            <a:ext cx="9144000" cy="693369"/>
          </a:xfrm>
          <a:solidFill>
            <a:srgbClr val="008A3E"/>
          </a:solidFill>
        </p:spPr>
        <p:txBody>
          <a:bodyPr>
            <a:noAutofit/>
          </a:bodyPr>
          <a:lstStyle/>
          <a:p>
            <a:pPr algn="l" eaLnBrk="0" fontAlgn="base" hangingPunct="0">
              <a:spcAft>
                <a:spcPct val="0"/>
              </a:spcAft>
              <a:defRPr/>
            </a:pPr>
            <a:r>
              <a:rPr lang="en-US" sz="2000" b="1" dirty="0" smtClean="0">
                <a:solidFill>
                  <a:schemeClr val="bg1"/>
                </a:solidFill>
              </a:rPr>
              <a:t>MUNDO: EXPORTACIONES PERUANAS DE FRUTAS FRESCAS </a:t>
            </a:r>
            <a:r>
              <a:rPr lang="en-US" sz="2000" b="1" u="sng" dirty="0" smtClean="0">
                <a:solidFill>
                  <a:schemeClr val="bg1"/>
                </a:solidFill>
              </a:rPr>
              <a:t>POR PRINCIPALES CONTINENTES</a:t>
            </a:r>
            <a:r>
              <a:rPr lang="en-US" sz="2000" b="1" dirty="0" smtClean="0">
                <a:solidFill>
                  <a:schemeClr val="bg1"/>
                </a:solidFill>
              </a:rPr>
              <a:t> EN US$ FOB MILLONES</a:t>
            </a:r>
            <a:endParaRPr lang="en-US" sz="2000" b="1" dirty="0">
              <a:solidFill>
                <a:schemeClr val="bg1"/>
              </a:solidFill>
            </a:endParaRPr>
          </a:p>
        </p:txBody>
      </p:sp>
      <p:sp>
        <p:nvSpPr>
          <p:cNvPr id="12" name="Text Box 5"/>
          <p:cNvSpPr txBox="1">
            <a:spLocks noChangeArrowheads="1"/>
          </p:cNvSpPr>
          <p:nvPr/>
        </p:nvSpPr>
        <p:spPr bwMode="auto">
          <a:xfrm>
            <a:off x="6827430" y="6474822"/>
            <a:ext cx="2281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600" dirty="0" smtClean="0"/>
              <a:t>Fuente: </a:t>
            </a:r>
            <a:r>
              <a:rPr lang="es-MX" altLang="es-PE" sz="1600" dirty="0" smtClean="0"/>
              <a:t>ADUANAS PERU</a:t>
            </a:r>
            <a:r>
              <a:rPr lang="es-ES" altLang="es-PE" sz="1200" dirty="0" smtClean="0"/>
              <a:t> </a:t>
            </a:r>
            <a:endParaRPr lang="es-ES" altLang="es-PE" sz="1200" dirty="0"/>
          </a:p>
        </p:txBody>
      </p:sp>
      <p:graphicFrame>
        <p:nvGraphicFramePr>
          <p:cNvPr id="10" name="Gráfico 9"/>
          <p:cNvGraphicFramePr>
            <a:graphicFrameLocks/>
          </p:cNvGraphicFramePr>
          <p:nvPr>
            <p:extLst/>
          </p:nvPr>
        </p:nvGraphicFramePr>
        <p:xfrm>
          <a:off x="179512" y="880783"/>
          <a:ext cx="4300539" cy="25717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a:graphicFrameLocks/>
          </p:cNvGraphicFramePr>
          <p:nvPr>
            <p:extLst/>
          </p:nvPr>
        </p:nvGraphicFramePr>
        <p:xfrm>
          <a:off x="4591941" y="844952"/>
          <a:ext cx="4300539" cy="25717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p:cNvGraphicFramePr>
            <a:graphicFrameLocks/>
          </p:cNvGraphicFramePr>
          <p:nvPr>
            <p:extLst/>
          </p:nvPr>
        </p:nvGraphicFramePr>
        <p:xfrm>
          <a:off x="199287" y="3811959"/>
          <a:ext cx="4300539" cy="25693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áfico 13"/>
          <p:cNvGraphicFramePr>
            <a:graphicFrameLocks/>
          </p:cNvGraphicFramePr>
          <p:nvPr>
            <p:extLst/>
          </p:nvPr>
        </p:nvGraphicFramePr>
        <p:xfrm>
          <a:off x="4591941" y="3840534"/>
          <a:ext cx="4300539" cy="2540794"/>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Conector recto 2"/>
          <p:cNvCxnSpPr/>
          <p:nvPr/>
        </p:nvCxnSpPr>
        <p:spPr>
          <a:xfrm>
            <a:off x="5796136" y="1556792"/>
            <a:ext cx="576064" cy="216024"/>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Conector recto 5"/>
          <p:cNvCxnSpPr/>
          <p:nvPr/>
        </p:nvCxnSpPr>
        <p:spPr>
          <a:xfrm>
            <a:off x="1547664" y="4653136"/>
            <a:ext cx="360040" cy="144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2267744" y="4509120"/>
            <a:ext cx="0" cy="1440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523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Imagen"/>
          <p:cNvPicPr>
            <a:picLocks noChangeAspect="1"/>
          </p:cNvPicPr>
          <p:nvPr/>
        </p:nvPicPr>
        <p:blipFill>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artisticPaintBrush trans="49000" brushSize="0"/>
                    </a14:imgEffect>
                    <a14:imgEffect>
                      <a14:brightnessContrast bright="98000" contrast="92000"/>
                    </a14:imgEffect>
                  </a14:imgLayer>
                </a14:imgProps>
              </a:ext>
              <a:ext uri="{28A0092B-C50C-407E-A947-70E740481C1C}">
                <a14:useLocalDpi xmlns:a14="http://schemas.microsoft.com/office/drawing/2010/main" val="0"/>
              </a:ext>
            </a:extLst>
          </a:blip>
          <a:stretch>
            <a:fillRect/>
          </a:stretch>
        </p:blipFill>
        <p:spPr>
          <a:xfrm>
            <a:off x="132611" y="4991635"/>
            <a:ext cx="9011389" cy="1656184"/>
          </a:xfrm>
          <a:prstGeom prst="rect">
            <a:avLst/>
          </a:prstGeom>
        </p:spPr>
      </p:pic>
      <p:sp>
        <p:nvSpPr>
          <p:cNvPr id="8" name="Rectangle 116"/>
          <p:cNvSpPr>
            <a:spLocks/>
          </p:cNvSpPr>
          <p:nvPr/>
        </p:nvSpPr>
        <p:spPr bwMode="auto">
          <a:xfrm>
            <a:off x="143594" y="6455523"/>
            <a:ext cx="2916238" cy="40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lvl1pPr algn="ctr">
              <a:defRPr sz="3600">
                <a:solidFill>
                  <a:srgbClr val="000000"/>
                </a:solidFill>
                <a:latin typeface="Gill Sans" charset="0"/>
                <a:cs typeface="Heiti SC Light" charset="0"/>
                <a:sym typeface="Gill Sans" charset="0"/>
              </a:defRPr>
            </a:lvl1pPr>
            <a:lvl2pPr marL="742950" indent="-285750" algn="ctr">
              <a:defRPr sz="3600">
                <a:solidFill>
                  <a:srgbClr val="000000"/>
                </a:solidFill>
                <a:latin typeface="Gill Sans" charset="0"/>
                <a:cs typeface="Heiti SC Light" charset="0"/>
                <a:sym typeface="Gill Sans" charset="0"/>
              </a:defRPr>
            </a:lvl2pPr>
            <a:lvl3pPr marL="1143000" indent="-228600" algn="ctr">
              <a:defRPr sz="3600">
                <a:solidFill>
                  <a:srgbClr val="000000"/>
                </a:solidFill>
                <a:latin typeface="Gill Sans" charset="0"/>
                <a:cs typeface="Heiti SC Light" charset="0"/>
                <a:sym typeface="Gill Sans" charset="0"/>
              </a:defRPr>
            </a:lvl3pPr>
            <a:lvl4pPr marL="1600200" indent="-228600" algn="ctr">
              <a:defRPr sz="3600">
                <a:solidFill>
                  <a:srgbClr val="000000"/>
                </a:solidFill>
                <a:latin typeface="Gill Sans" charset="0"/>
                <a:cs typeface="Heiti SC Light" charset="0"/>
                <a:sym typeface="Gill Sans" charset="0"/>
              </a:defRPr>
            </a:lvl4pPr>
            <a:lvl5pPr marL="2057400" indent="-228600" algn="ctr">
              <a:defRPr sz="3600">
                <a:solidFill>
                  <a:srgbClr val="000000"/>
                </a:solidFill>
                <a:latin typeface="Gill Sans" charset="0"/>
                <a:cs typeface="Heiti SC Light" charset="0"/>
                <a:sym typeface="Gill Sans" charset="0"/>
              </a:defRPr>
            </a:lvl5pPr>
            <a:lvl6pPr marL="2514600" indent="-228600" algn="ctr" eaLnBrk="0" fontAlgn="base" hangingPunct="0">
              <a:spcBef>
                <a:spcPct val="0"/>
              </a:spcBef>
              <a:spcAft>
                <a:spcPct val="0"/>
              </a:spcAft>
              <a:defRPr sz="3600">
                <a:solidFill>
                  <a:srgbClr val="000000"/>
                </a:solidFill>
                <a:latin typeface="Gill Sans" charset="0"/>
                <a:cs typeface="Heiti SC Light" charset="0"/>
                <a:sym typeface="Gill Sans" charset="0"/>
              </a:defRPr>
            </a:lvl6pPr>
            <a:lvl7pPr marL="2971800" indent="-228600" algn="ctr" eaLnBrk="0" fontAlgn="base" hangingPunct="0">
              <a:spcBef>
                <a:spcPct val="0"/>
              </a:spcBef>
              <a:spcAft>
                <a:spcPct val="0"/>
              </a:spcAft>
              <a:defRPr sz="3600">
                <a:solidFill>
                  <a:srgbClr val="000000"/>
                </a:solidFill>
                <a:latin typeface="Gill Sans" charset="0"/>
                <a:cs typeface="Heiti SC Light" charset="0"/>
                <a:sym typeface="Gill Sans" charset="0"/>
              </a:defRPr>
            </a:lvl7pPr>
            <a:lvl8pPr marL="3429000" indent="-228600" algn="ctr" eaLnBrk="0" fontAlgn="base" hangingPunct="0">
              <a:spcBef>
                <a:spcPct val="0"/>
              </a:spcBef>
              <a:spcAft>
                <a:spcPct val="0"/>
              </a:spcAft>
              <a:defRPr sz="3600">
                <a:solidFill>
                  <a:srgbClr val="000000"/>
                </a:solidFill>
                <a:latin typeface="Gill Sans" charset="0"/>
                <a:cs typeface="Heiti SC Light" charset="0"/>
                <a:sym typeface="Gill Sans" charset="0"/>
              </a:defRPr>
            </a:lvl8pPr>
            <a:lvl9pPr marL="3886200" indent="-228600" algn="ctr" eaLnBrk="0" fontAlgn="base" hangingPunct="0">
              <a:spcBef>
                <a:spcPct val="0"/>
              </a:spcBef>
              <a:spcAft>
                <a:spcPct val="0"/>
              </a:spcAft>
              <a:defRPr sz="3600">
                <a:solidFill>
                  <a:srgbClr val="000000"/>
                </a:solidFill>
                <a:latin typeface="Gill Sans" charset="0"/>
                <a:cs typeface="Heiti SC Light" charset="0"/>
                <a:sym typeface="Gill Sans" charset="0"/>
              </a:defRPr>
            </a:lvl9pPr>
          </a:lstStyle>
          <a:p>
            <a:pPr algn="l" eaLnBrk="1" hangingPunct="1"/>
            <a:r>
              <a:rPr lang="en-US" altLang="es-PE" sz="920" b="1" dirty="0">
                <a:solidFill>
                  <a:schemeClr val="accent1">
                    <a:lumMod val="75000"/>
                  </a:schemeClr>
                </a:solidFill>
                <a:latin typeface="+mn-lt"/>
                <a:cs typeface="Helvetica Neue" charset="0"/>
                <a:sym typeface="Helvetica Neue" charset="0"/>
              </a:rPr>
              <a:t>Fuente: </a:t>
            </a:r>
            <a:r>
              <a:rPr lang="en-US" altLang="es-PE" sz="920" dirty="0">
                <a:solidFill>
                  <a:schemeClr val="accent1">
                    <a:lumMod val="75000"/>
                  </a:schemeClr>
                </a:solidFill>
                <a:latin typeface="+mn-lt"/>
                <a:cs typeface="Helvetica Neue" charset="0"/>
                <a:sym typeface="Helvetica Neue" charset="0"/>
              </a:rPr>
              <a:t> </a:t>
            </a:r>
            <a:r>
              <a:rPr lang="en-US" altLang="es-PE" sz="920" dirty="0" err="1">
                <a:solidFill>
                  <a:schemeClr val="accent1">
                    <a:lumMod val="75000"/>
                  </a:schemeClr>
                </a:solidFill>
                <a:latin typeface="+mn-lt"/>
                <a:cs typeface="Helvetica Neue" charset="0"/>
                <a:sym typeface="Helvetica Neue" charset="0"/>
              </a:rPr>
              <a:t>Comtrade</a:t>
            </a:r>
            <a:r>
              <a:rPr lang="en-US" altLang="es-PE" sz="920" dirty="0">
                <a:solidFill>
                  <a:schemeClr val="accent1">
                    <a:lumMod val="75000"/>
                  </a:schemeClr>
                </a:solidFill>
                <a:latin typeface="+mn-lt"/>
                <a:cs typeface="Helvetica Neue" charset="0"/>
                <a:sym typeface="Helvetica Neue" charset="0"/>
              </a:rPr>
              <a:t>, FAO, INEI · </a:t>
            </a:r>
            <a:r>
              <a:rPr lang="en-US" altLang="es-PE" sz="920" b="1" dirty="0">
                <a:solidFill>
                  <a:schemeClr val="accent1">
                    <a:lumMod val="75000"/>
                  </a:schemeClr>
                </a:solidFill>
                <a:latin typeface="+mn-lt"/>
                <a:cs typeface="Helvetica Neue" charset="0"/>
                <a:sym typeface="Helvetica Neue" charset="0"/>
              </a:rPr>
              <a:t>Data:</a:t>
            </a:r>
            <a:r>
              <a:rPr lang="en-US" altLang="es-PE" sz="920" dirty="0">
                <a:solidFill>
                  <a:schemeClr val="accent1">
                    <a:lumMod val="75000"/>
                  </a:schemeClr>
                </a:solidFill>
                <a:latin typeface="+mn-lt"/>
                <a:cs typeface="Helvetica Neue" charset="0"/>
                <a:sym typeface="Helvetica Neue" charset="0"/>
              </a:rPr>
              <a:t> APOYO </a:t>
            </a:r>
            <a:r>
              <a:rPr lang="en-US" altLang="es-PE" sz="920" dirty="0" err="1">
                <a:solidFill>
                  <a:schemeClr val="accent1">
                    <a:lumMod val="75000"/>
                  </a:schemeClr>
                </a:solidFill>
                <a:latin typeface="+mn-lt"/>
                <a:cs typeface="Helvetica Neue" charset="0"/>
                <a:sym typeface="Helvetica Neue" charset="0"/>
              </a:rPr>
              <a:t>Consultoría</a:t>
            </a:r>
            <a:r>
              <a:rPr lang="en-US" altLang="es-PE" sz="920" dirty="0">
                <a:solidFill>
                  <a:schemeClr val="accent1">
                    <a:lumMod val="75000"/>
                  </a:schemeClr>
                </a:solidFill>
                <a:latin typeface="+mn-lt"/>
                <a:cs typeface="Helvetica Neue" charset="0"/>
                <a:sym typeface="Helvetica Neue" charset="0"/>
              </a:rPr>
              <a:t>.</a:t>
            </a:r>
          </a:p>
        </p:txBody>
      </p:sp>
      <p:sp>
        <p:nvSpPr>
          <p:cNvPr id="11" name="Rectángulo 10"/>
          <p:cNvSpPr/>
          <p:nvPr/>
        </p:nvSpPr>
        <p:spPr>
          <a:xfrm>
            <a:off x="-18588" y="-33750"/>
            <a:ext cx="9264802" cy="676988"/>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 UN </a:t>
            </a:r>
            <a:r>
              <a:rPr lang="es-PE" sz="2000" b="1" dirty="0">
                <a:solidFill>
                  <a:schemeClr val="bg1"/>
                </a:solidFill>
              </a:rPr>
              <a:t>SECTOR CAPAZ DE COMPETIR CON LOS PAISES TOP EN EXPORTACION  DE FRUTAS </a:t>
            </a:r>
            <a:r>
              <a:rPr lang="es-PE" sz="2000" b="1" dirty="0" smtClean="0">
                <a:solidFill>
                  <a:schemeClr val="bg1"/>
                </a:solidFill>
              </a:rPr>
              <a:t> </a:t>
            </a:r>
          </a:p>
          <a:p>
            <a:pPr>
              <a:defRPr/>
            </a:pPr>
            <a:r>
              <a:rPr lang="es-PE" sz="2000" b="1" dirty="0">
                <a:solidFill>
                  <a:schemeClr val="bg1"/>
                </a:solidFill>
              </a:rPr>
              <a:t> </a:t>
            </a:r>
            <a:r>
              <a:rPr lang="es-PE" sz="2000" b="1" dirty="0" smtClean="0">
                <a:solidFill>
                  <a:schemeClr val="bg1"/>
                </a:solidFill>
              </a:rPr>
              <a:t>Y </a:t>
            </a:r>
            <a:r>
              <a:rPr lang="es-PE" sz="2000" b="1" dirty="0">
                <a:solidFill>
                  <a:schemeClr val="bg1"/>
                </a:solidFill>
              </a:rPr>
              <a:t>HORTALIZAS …</a:t>
            </a:r>
          </a:p>
        </p:txBody>
      </p:sp>
      <p:grpSp>
        <p:nvGrpSpPr>
          <p:cNvPr id="2" name="Group 4"/>
          <p:cNvGrpSpPr>
            <a:grpSpLocks noChangeAspect="1"/>
          </p:cNvGrpSpPr>
          <p:nvPr/>
        </p:nvGrpSpPr>
        <p:grpSpPr bwMode="auto">
          <a:xfrm>
            <a:off x="755650" y="1196975"/>
            <a:ext cx="7456488" cy="3460751"/>
            <a:chOff x="476" y="754"/>
            <a:chExt cx="4697" cy="2180"/>
          </a:xfrm>
        </p:grpSpPr>
        <p:sp>
          <p:nvSpPr>
            <p:cNvPr id="3" name="AutoShape 3"/>
            <p:cNvSpPr>
              <a:spLocks noChangeAspect="1" noChangeArrowheads="1" noTextEdit="1"/>
            </p:cNvSpPr>
            <p:nvPr/>
          </p:nvSpPr>
          <p:spPr bwMode="auto">
            <a:xfrm>
              <a:off x="476" y="754"/>
              <a:ext cx="4697" cy="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 name="Rectangle 5"/>
            <p:cNvSpPr>
              <a:spLocks noChangeArrowheads="1"/>
            </p:cNvSpPr>
            <p:nvPr/>
          </p:nvSpPr>
          <p:spPr bwMode="auto">
            <a:xfrm>
              <a:off x="476" y="754"/>
              <a:ext cx="4697" cy="25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 name="Rectangle 6"/>
            <p:cNvSpPr>
              <a:spLocks noChangeArrowheads="1"/>
            </p:cNvSpPr>
            <p:nvPr/>
          </p:nvSpPr>
          <p:spPr bwMode="auto">
            <a:xfrm>
              <a:off x="476" y="995"/>
              <a:ext cx="3739" cy="25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 name="Rectangle 7"/>
            <p:cNvSpPr>
              <a:spLocks noChangeArrowheads="1"/>
            </p:cNvSpPr>
            <p:nvPr/>
          </p:nvSpPr>
          <p:spPr bwMode="auto">
            <a:xfrm>
              <a:off x="4203" y="995"/>
              <a:ext cx="970" cy="25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 name="Rectangle 8"/>
            <p:cNvSpPr>
              <a:spLocks noChangeArrowheads="1"/>
            </p:cNvSpPr>
            <p:nvPr/>
          </p:nvSpPr>
          <p:spPr bwMode="auto">
            <a:xfrm>
              <a:off x="476" y="1236"/>
              <a:ext cx="3739" cy="14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Rectangle 9"/>
            <p:cNvSpPr>
              <a:spLocks noChangeArrowheads="1"/>
            </p:cNvSpPr>
            <p:nvPr/>
          </p:nvSpPr>
          <p:spPr bwMode="auto">
            <a:xfrm>
              <a:off x="4203" y="1236"/>
              <a:ext cx="970" cy="145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 name="Rectangle 10"/>
            <p:cNvSpPr>
              <a:spLocks noChangeArrowheads="1"/>
            </p:cNvSpPr>
            <p:nvPr/>
          </p:nvSpPr>
          <p:spPr bwMode="auto">
            <a:xfrm>
              <a:off x="476" y="2681"/>
              <a:ext cx="4697" cy="2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Rectangle 11"/>
            <p:cNvSpPr>
              <a:spLocks noChangeArrowheads="1"/>
            </p:cNvSpPr>
            <p:nvPr/>
          </p:nvSpPr>
          <p:spPr bwMode="auto">
            <a:xfrm>
              <a:off x="2573" y="1019"/>
              <a:ext cx="47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1" i="0" u="none" strike="noStrike" cap="none" normalizeH="0" baseline="0" smtClean="0">
                  <a:ln>
                    <a:noFill/>
                  </a:ln>
                  <a:solidFill>
                    <a:srgbClr val="FFFFFF"/>
                  </a:solidFill>
                  <a:effectLst/>
                  <a:latin typeface="Arial" panose="020B0604020202020204" pitchFamily="34" charset="0"/>
                </a:rPr>
                <a:t>2003</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15" name="Rectangle 12"/>
            <p:cNvSpPr>
              <a:spLocks noChangeArrowheads="1"/>
            </p:cNvSpPr>
            <p:nvPr/>
          </p:nvSpPr>
          <p:spPr bwMode="auto">
            <a:xfrm>
              <a:off x="3532" y="1019"/>
              <a:ext cx="47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1" i="0" u="none" strike="noStrike" cap="none" normalizeH="0" baseline="0" smtClean="0">
                  <a:ln>
                    <a:noFill/>
                  </a:ln>
                  <a:solidFill>
                    <a:srgbClr val="FFFFFF"/>
                  </a:solidFill>
                  <a:effectLst/>
                  <a:latin typeface="Arial" panose="020B0604020202020204" pitchFamily="34" charset="0"/>
                </a:rPr>
                <a:t>2015</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16" name="Rectangle 13"/>
            <p:cNvSpPr>
              <a:spLocks noChangeArrowheads="1"/>
            </p:cNvSpPr>
            <p:nvPr/>
          </p:nvSpPr>
          <p:spPr bwMode="auto">
            <a:xfrm>
              <a:off x="4490" y="1019"/>
              <a:ext cx="41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1" i="0" u="none" strike="noStrike" cap="none" normalizeH="0" baseline="0" dirty="0" smtClean="0">
                  <a:ln>
                    <a:noFill/>
                  </a:ln>
                  <a:solidFill>
                    <a:srgbClr val="FFFFFF"/>
                  </a:solidFill>
                  <a:effectLst/>
                  <a:latin typeface="Arial" panose="020B0604020202020204" pitchFamily="34" charset="0"/>
                </a:rPr>
                <a:t>2021</a:t>
              </a:r>
              <a:endParaRPr kumimoji="0" lang="es-PE" altLang="es-PE"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4"/>
            <p:cNvSpPr>
              <a:spLocks noChangeArrowheads="1"/>
            </p:cNvSpPr>
            <p:nvPr/>
          </p:nvSpPr>
          <p:spPr bwMode="auto">
            <a:xfrm>
              <a:off x="931" y="1260"/>
              <a:ext cx="100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Espárragos</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18" name="Rectangle 15"/>
            <p:cNvSpPr>
              <a:spLocks noChangeArrowheads="1"/>
            </p:cNvSpPr>
            <p:nvPr/>
          </p:nvSpPr>
          <p:spPr bwMode="auto">
            <a:xfrm>
              <a:off x="2693" y="1260"/>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1º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19" name="Rectangle 16"/>
            <p:cNvSpPr>
              <a:spLocks noChangeArrowheads="1"/>
            </p:cNvSpPr>
            <p:nvPr/>
          </p:nvSpPr>
          <p:spPr bwMode="auto">
            <a:xfrm>
              <a:off x="3651" y="1260"/>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1º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0" name="Rectangle 17"/>
            <p:cNvSpPr>
              <a:spLocks noChangeArrowheads="1"/>
            </p:cNvSpPr>
            <p:nvPr/>
          </p:nvSpPr>
          <p:spPr bwMode="auto">
            <a:xfrm>
              <a:off x="4610" y="1260"/>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1º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1" name="Rectangle 18"/>
            <p:cNvSpPr>
              <a:spLocks noChangeArrowheads="1"/>
            </p:cNvSpPr>
            <p:nvPr/>
          </p:nvSpPr>
          <p:spPr bwMode="auto">
            <a:xfrm>
              <a:off x="1135" y="1501"/>
              <a:ext cx="58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Paltas</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2" name="Rectangle 19"/>
            <p:cNvSpPr>
              <a:spLocks noChangeArrowheads="1"/>
            </p:cNvSpPr>
            <p:nvPr/>
          </p:nvSpPr>
          <p:spPr bwMode="auto">
            <a:xfrm>
              <a:off x="2693" y="1501"/>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7º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3" name="Rectangle 20"/>
            <p:cNvSpPr>
              <a:spLocks noChangeArrowheads="1"/>
            </p:cNvSpPr>
            <p:nvPr/>
          </p:nvSpPr>
          <p:spPr bwMode="auto">
            <a:xfrm>
              <a:off x="3651" y="1501"/>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2º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4" name="Rectangle 21"/>
            <p:cNvSpPr>
              <a:spLocks noChangeArrowheads="1"/>
            </p:cNvSpPr>
            <p:nvPr/>
          </p:nvSpPr>
          <p:spPr bwMode="auto">
            <a:xfrm>
              <a:off x="4610" y="1501"/>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2º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5" name="Rectangle 22"/>
            <p:cNvSpPr>
              <a:spLocks noChangeArrowheads="1"/>
            </p:cNvSpPr>
            <p:nvPr/>
          </p:nvSpPr>
          <p:spPr bwMode="auto">
            <a:xfrm>
              <a:off x="1075" y="1741"/>
              <a:ext cx="71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Mangos</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6" name="Rectangle 23"/>
            <p:cNvSpPr>
              <a:spLocks noChangeArrowheads="1"/>
            </p:cNvSpPr>
            <p:nvPr/>
          </p:nvSpPr>
          <p:spPr bwMode="auto">
            <a:xfrm>
              <a:off x="2693" y="1741"/>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5º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7" name="Rectangle 24"/>
            <p:cNvSpPr>
              <a:spLocks noChangeArrowheads="1"/>
            </p:cNvSpPr>
            <p:nvPr/>
          </p:nvSpPr>
          <p:spPr bwMode="auto">
            <a:xfrm>
              <a:off x="3651" y="1741"/>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3º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8" name="Rectangle 25"/>
            <p:cNvSpPr>
              <a:spLocks noChangeArrowheads="1"/>
            </p:cNvSpPr>
            <p:nvPr/>
          </p:nvSpPr>
          <p:spPr bwMode="auto">
            <a:xfrm>
              <a:off x="4610" y="1741"/>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3º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29" name="Rectangle 26"/>
            <p:cNvSpPr>
              <a:spLocks noChangeArrowheads="1"/>
            </p:cNvSpPr>
            <p:nvPr/>
          </p:nvSpPr>
          <p:spPr bwMode="auto">
            <a:xfrm>
              <a:off x="883" y="1982"/>
              <a:ext cx="1138"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Uva de Mesa</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0" name="Rectangle 27"/>
            <p:cNvSpPr>
              <a:spLocks noChangeArrowheads="1"/>
            </p:cNvSpPr>
            <p:nvPr/>
          </p:nvSpPr>
          <p:spPr bwMode="auto">
            <a:xfrm>
              <a:off x="2645" y="1982"/>
              <a:ext cx="34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15º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1" name="Rectangle 28"/>
            <p:cNvSpPr>
              <a:spLocks noChangeArrowheads="1"/>
            </p:cNvSpPr>
            <p:nvPr/>
          </p:nvSpPr>
          <p:spPr bwMode="auto">
            <a:xfrm>
              <a:off x="3651" y="1982"/>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dirty="0" smtClean="0">
                  <a:ln>
                    <a:noFill/>
                  </a:ln>
                  <a:solidFill>
                    <a:srgbClr val="1F4E78"/>
                  </a:solidFill>
                  <a:effectLst/>
                  <a:latin typeface="Arial" panose="020B0604020202020204" pitchFamily="34" charset="0"/>
                </a:rPr>
                <a:t>5º</a:t>
              </a:r>
              <a:endParaRPr kumimoji="0" lang="es-PE" altLang="es-PE" sz="1800" b="0" i="0" u="none" strike="noStrike" cap="none" normalizeH="0" baseline="0" dirty="0" smtClean="0">
                <a:ln>
                  <a:noFill/>
                </a:ln>
                <a:solidFill>
                  <a:schemeClr val="tx1"/>
                </a:solidFill>
                <a:effectLst/>
                <a:latin typeface="Arial" panose="020B0604020202020204" pitchFamily="34" charset="0"/>
              </a:endParaRPr>
            </a:p>
          </p:txBody>
        </p:sp>
        <p:sp>
          <p:nvSpPr>
            <p:cNvPr id="32" name="Rectangle 29"/>
            <p:cNvSpPr>
              <a:spLocks noChangeArrowheads="1"/>
            </p:cNvSpPr>
            <p:nvPr/>
          </p:nvSpPr>
          <p:spPr bwMode="auto">
            <a:xfrm>
              <a:off x="4610" y="1982"/>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3º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3" name="Rectangle 30"/>
            <p:cNvSpPr>
              <a:spLocks noChangeArrowheads="1"/>
            </p:cNvSpPr>
            <p:nvPr/>
          </p:nvSpPr>
          <p:spPr bwMode="auto">
            <a:xfrm>
              <a:off x="931" y="2223"/>
              <a:ext cx="101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Mandarinas</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4" name="Rectangle 31"/>
            <p:cNvSpPr>
              <a:spLocks noChangeArrowheads="1"/>
            </p:cNvSpPr>
            <p:nvPr/>
          </p:nvSpPr>
          <p:spPr bwMode="auto">
            <a:xfrm>
              <a:off x="2645" y="2223"/>
              <a:ext cx="34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18º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5" name="Rectangle 32"/>
            <p:cNvSpPr>
              <a:spLocks noChangeArrowheads="1"/>
            </p:cNvSpPr>
            <p:nvPr/>
          </p:nvSpPr>
          <p:spPr bwMode="auto">
            <a:xfrm>
              <a:off x="3651" y="2223"/>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7º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6" name="Rectangle 33"/>
            <p:cNvSpPr>
              <a:spLocks noChangeArrowheads="1"/>
            </p:cNvSpPr>
            <p:nvPr/>
          </p:nvSpPr>
          <p:spPr bwMode="auto">
            <a:xfrm>
              <a:off x="4610" y="2223"/>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5º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7" name="Rectangle 34"/>
            <p:cNvSpPr>
              <a:spLocks noChangeArrowheads="1"/>
            </p:cNvSpPr>
            <p:nvPr/>
          </p:nvSpPr>
          <p:spPr bwMode="auto">
            <a:xfrm>
              <a:off x="967" y="2464"/>
              <a:ext cx="95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Arándanos</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8" name="Rectangle 35"/>
            <p:cNvSpPr>
              <a:spLocks noChangeArrowheads="1"/>
            </p:cNvSpPr>
            <p:nvPr/>
          </p:nvSpPr>
          <p:spPr bwMode="auto">
            <a:xfrm>
              <a:off x="2741" y="2464"/>
              <a:ext cx="144"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39" name="Rectangle 36"/>
            <p:cNvSpPr>
              <a:spLocks noChangeArrowheads="1"/>
            </p:cNvSpPr>
            <p:nvPr/>
          </p:nvSpPr>
          <p:spPr bwMode="auto">
            <a:xfrm>
              <a:off x="3651" y="2464"/>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7º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40" name="Rectangle 37"/>
            <p:cNvSpPr>
              <a:spLocks noChangeArrowheads="1"/>
            </p:cNvSpPr>
            <p:nvPr/>
          </p:nvSpPr>
          <p:spPr bwMode="auto">
            <a:xfrm>
              <a:off x="4610" y="2464"/>
              <a:ext cx="25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0" i="0" u="none" strike="noStrike" cap="none" normalizeH="0" baseline="0" smtClean="0">
                  <a:ln>
                    <a:noFill/>
                  </a:ln>
                  <a:solidFill>
                    <a:srgbClr val="1F4E78"/>
                  </a:solidFill>
                  <a:effectLst/>
                  <a:latin typeface="Arial" panose="020B0604020202020204" pitchFamily="34" charset="0"/>
                </a:rPr>
                <a:t>2º</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41" name="Rectangle 38"/>
            <p:cNvSpPr>
              <a:spLocks noChangeArrowheads="1"/>
            </p:cNvSpPr>
            <p:nvPr/>
          </p:nvSpPr>
          <p:spPr bwMode="auto">
            <a:xfrm>
              <a:off x="1027" y="886"/>
              <a:ext cx="79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1" i="0" u="none" strike="noStrike" cap="none" normalizeH="0" baseline="0" smtClean="0">
                  <a:ln>
                    <a:noFill/>
                  </a:ln>
                  <a:solidFill>
                    <a:srgbClr val="FFFFFF"/>
                  </a:solidFill>
                  <a:effectLst/>
                  <a:latin typeface="Arial" panose="020B0604020202020204" pitchFamily="34" charset="0"/>
                </a:rPr>
                <a:t>Cultivos</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42" name="Rectangle 39"/>
            <p:cNvSpPr>
              <a:spLocks noChangeArrowheads="1"/>
            </p:cNvSpPr>
            <p:nvPr/>
          </p:nvSpPr>
          <p:spPr bwMode="auto">
            <a:xfrm>
              <a:off x="2561" y="778"/>
              <a:ext cx="243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2300" b="1" i="0" u="none" strike="noStrike" cap="none" normalizeH="0" baseline="0" smtClean="0">
                  <a:ln>
                    <a:noFill/>
                  </a:ln>
                  <a:solidFill>
                    <a:srgbClr val="FFFFFF"/>
                  </a:solidFill>
                  <a:effectLst/>
                  <a:latin typeface="Arial" panose="020B0604020202020204" pitchFamily="34" charset="0"/>
                </a:rPr>
                <a:t>Perú en el Ranking Mundial</a:t>
              </a:r>
              <a:endParaRPr kumimoji="0" lang="es-PE" altLang="es-PE" sz="1800" b="0" i="0" u="none" strike="noStrike" cap="none" normalizeH="0" baseline="0" smtClean="0">
                <a:ln>
                  <a:noFill/>
                </a:ln>
                <a:solidFill>
                  <a:schemeClr val="tx1"/>
                </a:solidFill>
                <a:effectLst/>
                <a:latin typeface="Arial" panose="020B0604020202020204" pitchFamily="34" charset="0"/>
              </a:endParaRPr>
            </a:p>
          </p:txBody>
        </p:sp>
        <p:sp>
          <p:nvSpPr>
            <p:cNvPr id="43" name="Line 40"/>
            <p:cNvSpPr>
              <a:spLocks noChangeShapeType="1"/>
            </p:cNvSpPr>
            <p:nvPr/>
          </p:nvSpPr>
          <p:spPr bwMode="auto">
            <a:xfrm>
              <a:off x="476" y="754"/>
              <a:ext cx="1" cy="1939"/>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44" name="Rectangle 41"/>
            <p:cNvSpPr>
              <a:spLocks noChangeArrowheads="1"/>
            </p:cNvSpPr>
            <p:nvPr/>
          </p:nvSpPr>
          <p:spPr bwMode="auto">
            <a:xfrm>
              <a:off x="476" y="754"/>
              <a:ext cx="12" cy="19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Line 42"/>
            <p:cNvSpPr>
              <a:spLocks noChangeShapeType="1"/>
            </p:cNvSpPr>
            <p:nvPr/>
          </p:nvSpPr>
          <p:spPr bwMode="auto">
            <a:xfrm>
              <a:off x="2285" y="766"/>
              <a:ext cx="1" cy="192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46" name="Rectangle 43"/>
            <p:cNvSpPr>
              <a:spLocks noChangeArrowheads="1"/>
            </p:cNvSpPr>
            <p:nvPr/>
          </p:nvSpPr>
          <p:spPr bwMode="auto">
            <a:xfrm>
              <a:off x="2285" y="766"/>
              <a:ext cx="12" cy="19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Line 44"/>
            <p:cNvSpPr>
              <a:spLocks noChangeShapeType="1"/>
            </p:cNvSpPr>
            <p:nvPr/>
          </p:nvSpPr>
          <p:spPr bwMode="auto">
            <a:xfrm>
              <a:off x="3244" y="1007"/>
              <a:ext cx="1" cy="1686"/>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48" name="Rectangle 45"/>
            <p:cNvSpPr>
              <a:spLocks noChangeArrowheads="1"/>
            </p:cNvSpPr>
            <p:nvPr/>
          </p:nvSpPr>
          <p:spPr bwMode="auto">
            <a:xfrm>
              <a:off x="3244" y="1007"/>
              <a:ext cx="12" cy="16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Line 46"/>
            <p:cNvSpPr>
              <a:spLocks noChangeShapeType="1"/>
            </p:cNvSpPr>
            <p:nvPr/>
          </p:nvSpPr>
          <p:spPr bwMode="auto">
            <a:xfrm>
              <a:off x="4203" y="1007"/>
              <a:ext cx="1" cy="1686"/>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0" name="Rectangle 47"/>
            <p:cNvSpPr>
              <a:spLocks noChangeArrowheads="1"/>
            </p:cNvSpPr>
            <p:nvPr/>
          </p:nvSpPr>
          <p:spPr bwMode="auto">
            <a:xfrm>
              <a:off x="4203" y="1007"/>
              <a:ext cx="12" cy="16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Line 48"/>
            <p:cNvSpPr>
              <a:spLocks noChangeShapeType="1"/>
            </p:cNvSpPr>
            <p:nvPr/>
          </p:nvSpPr>
          <p:spPr bwMode="auto">
            <a:xfrm>
              <a:off x="5161" y="1007"/>
              <a:ext cx="1" cy="1686"/>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2" name="Rectangle 49"/>
            <p:cNvSpPr>
              <a:spLocks noChangeArrowheads="1"/>
            </p:cNvSpPr>
            <p:nvPr/>
          </p:nvSpPr>
          <p:spPr bwMode="auto">
            <a:xfrm>
              <a:off x="5161" y="1007"/>
              <a:ext cx="12" cy="16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Line 50"/>
            <p:cNvSpPr>
              <a:spLocks noChangeShapeType="1"/>
            </p:cNvSpPr>
            <p:nvPr/>
          </p:nvSpPr>
          <p:spPr bwMode="auto">
            <a:xfrm>
              <a:off x="488" y="754"/>
              <a:ext cx="1809"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4" name="Rectangle 51"/>
            <p:cNvSpPr>
              <a:spLocks noChangeArrowheads="1"/>
            </p:cNvSpPr>
            <p:nvPr/>
          </p:nvSpPr>
          <p:spPr bwMode="auto">
            <a:xfrm>
              <a:off x="488" y="754"/>
              <a:ext cx="180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Line 52"/>
            <p:cNvSpPr>
              <a:spLocks noChangeShapeType="1"/>
            </p:cNvSpPr>
            <p:nvPr/>
          </p:nvSpPr>
          <p:spPr bwMode="auto">
            <a:xfrm>
              <a:off x="2297" y="995"/>
              <a:ext cx="2876"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6" name="Rectangle 53"/>
            <p:cNvSpPr>
              <a:spLocks noChangeArrowheads="1"/>
            </p:cNvSpPr>
            <p:nvPr/>
          </p:nvSpPr>
          <p:spPr bwMode="auto">
            <a:xfrm>
              <a:off x="2297" y="995"/>
              <a:ext cx="2876"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Line 54"/>
            <p:cNvSpPr>
              <a:spLocks noChangeShapeType="1"/>
            </p:cNvSpPr>
            <p:nvPr/>
          </p:nvSpPr>
          <p:spPr bwMode="auto">
            <a:xfrm>
              <a:off x="488" y="1236"/>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8" name="Rectangle 55"/>
            <p:cNvSpPr>
              <a:spLocks noChangeArrowheads="1"/>
            </p:cNvSpPr>
            <p:nvPr/>
          </p:nvSpPr>
          <p:spPr bwMode="auto">
            <a:xfrm>
              <a:off x="488" y="1236"/>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Line 56"/>
            <p:cNvSpPr>
              <a:spLocks noChangeShapeType="1"/>
            </p:cNvSpPr>
            <p:nvPr/>
          </p:nvSpPr>
          <p:spPr bwMode="auto">
            <a:xfrm>
              <a:off x="488" y="1477"/>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60" name="Rectangle 57"/>
            <p:cNvSpPr>
              <a:spLocks noChangeArrowheads="1"/>
            </p:cNvSpPr>
            <p:nvPr/>
          </p:nvSpPr>
          <p:spPr bwMode="auto">
            <a:xfrm>
              <a:off x="488" y="1477"/>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Line 58"/>
            <p:cNvSpPr>
              <a:spLocks noChangeShapeType="1"/>
            </p:cNvSpPr>
            <p:nvPr/>
          </p:nvSpPr>
          <p:spPr bwMode="auto">
            <a:xfrm>
              <a:off x="488" y="1717"/>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62" name="Rectangle 59"/>
            <p:cNvSpPr>
              <a:spLocks noChangeArrowheads="1"/>
            </p:cNvSpPr>
            <p:nvPr/>
          </p:nvSpPr>
          <p:spPr bwMode="auto">
            <a:xfrm>
              <a:off x="488" y="1717"/>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Line 60"/>
            <p:cNvSpPr>
              <a:spLocks noChangeShapeType="1"/>
            </p:cNvSpPr>
            <p:nvPr/>
          </p:nvSpPr>
          <p:spPr bwMode="auto">
            <a:xfrm>
              <a:off x="488" y="1958"/>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64" name="Rectangle 61"/>
            <p:cNvSpPr>
              <a:spLocks noChangeArrowheads="1"/>
            </p:cNvSpPr>
            <p:nvPr/>
          </p:nvSpPr>
          <p:spPr bwMode="auto">
            <a:xfrm>
              <a:off x="488" y="1958"/>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Line 62"/>
            <p:cNvSpPr>
              <a:spLocks noChangeShapeType="1"/>
            </p:cNvSpPr>
            <p:nvPr/>
          </p:nvSpPr>
          <p:spPr bwMode="auto">
            <a:xfrm>
              <a:off x="488" y="2199"/>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66" name="Rectangle 63"/>
            <p:cNvSpPr>
              <a:spLocks noChangeArrowheads="1"/>
            </p:cNvSpPr>
            <p:nvPr/>
          </p:nvSpPr>
          <p:spPr bwMode="auto">
            <a:xfrm>
              <a:off x="488" y="2199"/>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7" name="Line 64"/>
            <p:cNvSpPr>
              <a:spLocks noChangeShapeType="1"/>
            </p:cNvSpPr>
            <p:nvPr/>
          </p:nvSpPr>
          <p:spPr bwMode="auto">
            <a:xfrm>
              <a:off x="488" y="2440"/>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68" name="Rectangle 65"/>
            <p:cNvSpPr>
              <a:spLocks noChangeArrowheads="1"/>
            </p:cNvSpPr>
            <p:nvPr/>
          </p:nvSpPr>
          <p:spPr bwMode="auto">
            <a:xfrm>
              <a:off x="488" y="2440"/>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9" name="Line 66"/>
            <p:cNvSpPr>
              <a:spLocks noChangeShapeType="1"/>
            </p:cNvSpPr>
            <p:nvPr/>
          </p:nvSpPr>
          <p:spPr bwMode="auto">
            <a:xfrm>
              <a:off x="488" y="2681"/>
              <a:ext cx="4685" cy="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a:p>
          </p:txBody>
        </p:sp>
        <p:sp>
          <p:nvSpPr>
            <p:cNvPr id="70" name="Rectangle 67"/>
            <p:cNvSpPr>
              <a:spLocks noChangeArrowheads="1"/>
            </p:cNvSpPr>
            <p:nvPr/>
          </p:nvSpPr>
          <p:spPr bwMode="auto">
            <a:xfrm>
              <a:off x="488" y="2681"/>
              <a:ext cx="4685"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
        <p:nvSpPr>
          <p:cNvPr id="71" name="Rectángulo 70"/>
          <p:cNvSpPr/>
          <p:nvPr/>
        </p:nvSpPr>
        <p:spPr>
          <a:xfrm>
            <a:off x="6672263" y="1981200"/>
            <a:ext cx="1520825" cy="2383904"/>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857101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
          <p:cNvSpPr txBox="1">
            <a:spLocks noChangeArrowheads="1"/>
          </p:cNvSpPr>
          <p:nvPr/>
        </p:nvSpPr>
        <p:spPr bwMode="auto">
          <a:xfrm>
            <a:off x="35496" y="6597352"/>
            <a:ext cx="2490788" cy="261610"/>
          </a:xfrm>
          <a:prstGeom prst="rect">
            <a:avLst/>
          </a:prstGeom>
          <a:noFill/>
          <a:ln w="9525">
            <a:noFill/>
            <a:miter lim="800000"/>
            <a:headEnd/>
            <a:tailEnd/>
          </a:ln>
          <a:effectLst/>
        </p:spPr>
        <p:txBody>
          <a:bodyPr>
            <a:spAutoFit/>
          </a:bodyPr>
          <a:lstStyle/>
          <a:p>
            <a:pPr>
              <a:spcBef>
                <a:spcPct val="50000"/>
              </a:spcBef>
              <a:defRPr/>
            </a:pPr>
            <a:r>
              <a:rPr lang="es-ES" sz="1100" b="1" dirty="0">
                <a:solidFill>
                  <a:schemeClr val="accent1">
                    <a:lumMod val="75000"/>
                  </a:schemeClr>
                </a:solidFill>
                <a:cs typeface="+mn-cs"/>
              </a:rPr>
              <a:t>Fuente: ADUANAS, AGAP</a:t>
            </a:r>
          </a:p>
        </p:txBody>
      </p:sp>
      <p:grpSp>
        <p:nvGrpSpPr>
          <p:cNvPr id="2" name="Grupo 1"/>
          <p:cNvGrpSpPr/>
          <p:nvPr/>
        </p:nvGrpSpPr>
        <p:grpSpPr>
          <a:xfrm>
            <a:off x="107504" y="1556792"/>
            <a:ext cx="8861832" cy="3673500"/>
            <a:chOff x="323092" y="1987530"/>
            <a:chExt cx="8205400" cy="3401389"/>
          </a:xfrm>
        </p:grpSpPr>
        <p:pic>
          <p:nvPicPr>
            <p:cNvPr id="5" name="Imagen 4"/>
            <p:cNvPicPr>
              <a:picLocks noChangeAspect="1"/>
            </p:cNvPicPr>
            <p:nvPr/>
          </p:nvPicPr>
          <p:blipFill>
            <a:blip r:embed="rId3"/>
            <a:stretch>
              <a:fillRect/>
            </a:stretch>
          </p:blipFill>
          <p:spPr>
            <a:xfrm>
              <a:off x="323092" y="1987530"/>
              <a:ext cx="8205400" cy="3401389"/>
            </a:xfrm>
            <a:prstGeom prst="rect">
              <a:avLst/>
            </a:prstGeom>
          </p:spPr>
        </p:pic>
        <p:cxnSp>
          <p:nvCxnSpPr>
            <p:cNvPr id="4" name="Conector recto de flecha 3"/>
            <p:cNvCxnSpPr/>
            <p:nvPr/>
          </p:nvCxnSpPr>
          <p:spPr>
            <a:xfrm flipV="1">
              <a:off x="1043608" y="3532102"/>
              <a:ext cx="4896544" cy="9361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p:nvPr/>
          </p:nvCxnSpPr>
          <p:spPr>
            <a:xfrm flipV="1">
              <a:off x="6169636" y="2420888"/>
              <a:ext cx="2074772" cy="10369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20" name="CuadroTexto 3819"/>
            <p:cNvSpPr txBox="1"/>
            <p:nvPr/>
          </p:nvSpPr>
          <p:spPr>
            <a:xfrm rot="20964777">
              <a:off x="2573401" y="3348656"/>
              <a:ext cx="1440160" cy="646331"/>
            </a:xfrm>
            <a:prstGeom prst="rect">
              <a:avLst/>
            </a:prstGeom>
            <a:noFill/>
          </p:spPr>
          <p:txBody>
            <a:bodyPr wrap="square" rtlCol="0">
              <a:spAutoFit/>
            </a:bodyPr>
            <a:lstStyle/>
            <a:p>
              <a:pPr algn="ctr"/>
              <a:r>
                <a:rPr lang="es-PE" b="1" dirty="0">
                  <a:solidFill>
                    <a:schemeClr val="tx2">
                      <a:lumMod val="75000"/>
                    </a:schemeClr>
                  </a:solidFill>
                </a:rPr>
                <a:t>CAGR 20.98%</a:t>
              </a:r>
            </a:p>
          </p:txBody>
        </p:sp>
        <p:sp>
          <p:nvSpPr>
            <p:cNvPr id="1133" name="CuadroTexto 1132"/>
            <p:cNvSpPr txBox="1"/>
            <p:nvPr/>
          </p:nvSpPr>
          <p:spPr>
            <a:xfrm rot="19686321">
              <a:off x="6472281" y="2317706"/>
              <a:ext cx="936104" cy="646331"/>
            </a:xfrm>
            <a:prstGeom prst="rect">
              <a:avLst/>
            </a:prstGeom>
            <a:noFill/>
          </p:spPr>
          <p:txBody>
            <a:bodyPr wrap="square" rtlCol="0">
              <a:spAutoFit/>
            </a:bodyPr>
            <a:lstStyle/>
            <a:p>
              <a:pPr algn="ctr"/>
              <a:r>
                <a:rPr lang="es-PE" b="1" dirty="0">
                  <a:solidFill>
                    <a:srgbClr val="C00000"/>
                  </a:solidFill>
                </a:rPr>
                <a:t>CAGR</a:t>
              </a:r>
            </a:p>
            <a:p>
              <a:pPr algn="ctr"/>
              <a:r>
                <a:rPr lang="es-PE" b="1" dirty="0">
                  <a:solidFill>
                    <a:srgbClr val="C00000"/>
                  </a:solidFill>
                </a:rPr>
                <a:t>12.18%</a:t>
              </a:r>
            </a:p>
          </p:txBody>
        </p:sp>
      </p:grpSp>
      <p:sp>
        <p:nvSpPr>
          <p:cNvPr id="14" name="Rectángulo 13"/>
          <p:cNvSpPr/>
          <p:nvPr/>
        </p:nvSpPr>
        <p:spPr>
          <a:xfrm>
            <a:off x="-18918" y="-27384"/>
            <a:ext cx="9186818" cy="676989"/>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  UN </a:t>
            </a:r>
            <a:r>
              <a:rPr lang="es-PE" sz="2000" b="1" dirty="0">
                <a:solidFill>
                  <a:schemeClr val="bg1"/>
                </a:solidFill>
              </a:rPr>
              <a:t>SECTOR EN CONSTANTE CRECIMIENTO …</a:t>
            </a:r>
          </a:p>
        </p:txBody>
      </p:sp>
      <p:sp>
        <p:nvSpPr>
          <p:cNvPr id="16" name="Rectángulo: esquinas redondeadas 15"/>
          <p:cNvSpPr/>
          <p:nvPr/>
        </p:nvSpPr>
        <p:spPr>
          <a:xfrm>
            <a:off x="582252" y="5797686"/>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_tradnl" b="1" dirty="0">
                <a:solidFill>
                  <a:schemeClr val="bg1"/>
                </a:solidFill>
              </a:rPr>
              <a:t>Nuestro objetivo: Duplicar juntos las exportaciones al 2021</a:t>
            </a:r>
            <a:endParaRPr lang="en-US" dirty="0">
              <a:solidFill>
                <a:schemeClr val="bg1"/>
              </a:solidFill>
            </a:endParaRPr>
          </a:p>
        </p:txBody>
      </p:sp>
    </p:spTree>
    <p:extLst>
      <p:ext uri="{BB962C8B-B14F-4D97-AF65-F5344CB8AC3E}">
        <p14:creationId xmlns:p14="http://schemas.microsoft.com/office/powerpoint/2010/main" val="3414146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FONDO-4.jpg"/>
          <p:cNvPicPr>
            <a:picLocks noChangeAspect="1"/>
          </p:cNvPicPr>
          <p:nvPr/>
        </p:nvPicPr>
        <p:blipFill>
          <a:blip r:embed="rId3"/>
          <a:stretch>
            <a:fillRect/>
          </a:stretch>
        </p:blipFill>
        <p:spPr>
          <a:xfrm>
            <a:off x="20677" y="-1251520"/>
            <a:ext cx="9144001" cy="8109520"/>
          </a:xfrm>
          <a:prstGeom prst="rect">
            <a:avLst/>
          </a:prstGeom>
        </p:spPr>
      </p:pic>
      <p:sp>
        <p:nvSpPr>
          <p:cNvPr id="5" name="CuadroTexto 4"/>
          <p:cNvSpPr txBox="1"/>
          <p:nvPr/>
        </p:nvSpPr>
        <p:spPr>
          <a:xfrm>
            <a:off x="304800" y="764704"/>
            <a:ext cx="6048482" cy="1681537"/>
          </a:xfrm>
          <a:prstGeom prst="rect">
            <a:avLst/>
          </a:prstGeom>
          <a:noFill/>
        </p:spPr>
        <p:txBody>
          <a:bodyPr wrap="square" rtlCol="0">
            <a:spAutoFit/>
          </a:bodyPr>
          <a:lstStyle/>
          <a:p>
            <a:r>
              <a:rPr lang="es-ES_tradnl" sz="3400" dirty="0" smtClean="0">
                <a:solidFill>
                  <a:schemeClr val="tx2"/>
                </a:solidFill>
                <a:latin typeface="Gotham Medium"/>
                <a:cs typeface="Gotham Medium"/>
              </a:rPr>
              <a:t>En los próximos </a:t>
            </a:r>
          </a:p>
          <a:p>
            <a:r>
              <a:rPr lang="es-ES_tradnl" sz="3400" dirty="0" smtClean="0">
                <a:solidFill>
                  <a:schemeClr val="tx2"/>
                </a:solidFill>
                <a:latin typeface="Gotham Medium"/>
                <a:cs typeface="Gotham Medium"/>
              </a:rPr>
              <a:t>siete años</a:t>
            </a:r>
          </a:p>
          <a:p>
            <a:endParaRPr lang="es-ES_tradnl" sz="3400" dirty="0">
              <a:solidFill>
                <a:schemeClr val="tx2"/>
              </a:solidFill>
              <a:latin typeface="Gotham Medium"/>
              <a:cs typeface="Gotham Medium"/>
            </a:endParaRPr>
          </a:p>
        </p:txBody>
      </p:sp>
      <p:sp>
        <p:nvSpPr>
          <p:cNvPr id="6" name="Rectángulo 5"/>
          <p:cNvSpPr/>
          <p:nvPr/>
        </p:nvSpPr>
        <p:spPr>
          <a:xfrm>
            <a:off x="304800" y="1877343"/>
            <a:ext cx="3790960" cy="615553"/>
          </a:xfrm>
          <a:prstGeom prst="rect">
            <a:avLst/>
          </a:prstGeom>
        </p:spPr>
        <p:txBody>
          <a:bodyPr wrap="none">
            <a:spAutoFit/>
          </a:bodyPr>
          <a:lstStyle/>
          <a:p>
            <a:r>
              <a:rPr lang="es-ES_tradnl" sz="3400" dirty="0" smtClean="0">
                <a:solidFill>
                  <a:schemeClr val="bg1"/>
                </a:solidFill>
                <a:latin typeface="Gotham Medium"/>
                <a:cs typeface="Gotham Medium"/>
              </a:rPr>
              <a:t>se podría lograr:</a:t>
            </a:r>
          </a:p>
        </p:txBody>
      </p:sp>
      <p:sp>
        <p:nvSpPr>
          <p:cNvPr id="18" name="Rectángulo 17"/>
          <p:cNvSpPr/>
          <p:nvPr/>
        </p:nvSpPr>
        <p:spPr>
          <a:xfrm>
            <a:off x="914400" y="5125236"/>
            <a:ext cx="2286000" cy="307777"/>
          </a:xfrm>
          <a:prstGeom prst="rect">
            <a:avLst/>
          </a:prstGeom>
        </p:spPr>
        <p:txBody>
          <a:bodyPr wrap="square">
            <a:spAutoFit/>
          </a:bodyPr>
          <a:lstStyle/>
          <a:p>
            <a:r>
              <a:rPr lang="es-ES_tradnl" sz="1400" dirty="0" smtClean="0">
                <a:solidFill>
                  <a:schemeClr val="bg1"/>
                </a:solidFill>
                <a:latin typeface="Gotham Medium"/>
                <a:cs typeface="Gotham Medium"/>
              </a:rPr>
              <a:t>hectáreas cosechadas</a:t>
            </a:r>
          </a:p>
        </p:txBody>
      </p:sp>
      <p:sp>
        <p:nvSpPr>
          <p:cNvPr id="39" name="Rectángulo 38"/>
          <p:cNvSpPr/>
          <p:nvPr/>
        </p:nvSpPr>
        <p:spPr>
          <a:xfrm>
            <a:off x="914400" y="4674733"/>
            <a:ext cx="1600200" cy="553998"/>
          </a:xfrm>
          <a:prstGeom prst="rect">
            <a:avLst/>
          </a:prstGeom>
        </p:spPr>
        <p:txBody>
          <a:bodyPr wrap="square">
            <a:spAutoFit/>
          </a:bodyPr>
          <a:lstStyle/>
          <a:p>
            <a:r>
              <a:rPr lang="es-ES_tradnl" sz="3000" dirty="0" smtClean="0">
                <a:solidFill>
                  <a:schemeClr val="bg1"/>
                </a:solidFill>
                <a:latin typeface="Gotham Medium"/>
                <a:cs typeface="Gotham Medium"/>
              </a:rPr>
              <a:t>225 mil</a:t>
            </a:r>
            <a:endParaRPr lang="es-ES_tradnl" sz="3000" dirty="0">
              <a:solidFill>
                <a:schemeClr val="bg1"/>
              </a:solidFill>
              <a:latin typeface="Gotham Medium"/>
              <a:cs typeface="Gotham Medium"/>
            </a:endParaRPr>
          </a:p>
        </p:txBody>
      </p:sp>
      <p:sp>
        <p:nvSpPr>
          <p:cNvPr id="53" name="Rectángulo 52"/>
          <p:cNvSpPr/>
          <p:nvPr/>
        </p:nvSpPr>
        <p:spPr>
          <a:xfrm>
            <a:off x="3301404" y="4690122"/>
            <a:ext cx="2747868" cy="553998"/>
          </a:xfrm>
          <a:prstGeom prst="rect">
            <a:avLst/>
          </a:prstGeom>
        </p:spPr>
        <p:txBody>
          <a:bodyPr wrap="none">
            <a:spAutoFit/>
          </a:bodyPr>
          <a:lstStyle/>
          <a:p>
            <a:r>
              <a:rPr lang="es-ES_tradnl" sz="3000" dirty="0" smtClean="0">
                <a:solidFill>
                  <a:schemeClr val="bg1"/>
                </a:solidFill>
                <a:latin typeface="Gotham Medium"/>
                <a:cs typeface="Gotham Medium"/>
              </a:rPr>
              <a:t>US$ 3500 MM </a:t>
            </a:r>
          </a:p>
        </p:txBody>
      </p:sp>
      <p:sp>
        <p:nvSpPr>
          <p:cNvPr id="54" name="Rectángulo 53"/>
          <p:cNvSpPr/>
          <p:nvPr/>
        </p:nvSpPr>
        <p:spPr>
          <a:xfrm>
            <a:off x="3301404" y="5151258"/>
            <a:ext cx="2175980" cy="292388"/>
          </a:xfrm>
          <a:prstGeom prst="rect">
            <a:avLst/>
          </a:prstGeom>
        </p:spPr>
        <p:txBody>
          <a:bodyPr wrap="square">
            <a:spAutoFit/>
          </a:bodyPr>
          <a:lstStyle/>
          <a:p>
            <a:r>
              <a:rPr lang="es-ES_tradnl" sz="1300" dirty="0" smtClean="0">
                <a:solidFill>
                  <a:schemeClr val="bg1"/>
                </a:solidFill>
                <a:latin typeface="Gotham Medium"/>
                <a:cs typeface="Gotham Medium"/>
              </a:rPr>
              <a:t>en inversiones</a:t>
            </a:r>
          </a:p>
        </p:txBody>
      </p:sp>
      <p:sp>
        <p:nvSpPr>
          <p:cNvPr id="55" name="Rectángulo 54"/>
          <p:cNvSpPr/>
          <p:nvPr/>
        </p:nvSpPr>
        <p:spPr>
          <a:xfrm>
            <a:off x="6193656" y="4671013"/>
            <a:ext cx="3481972" cy="553998"/>
          </a:xfrm>
          <a:prstGeom prst="rect">
            <a:avLst/>
          </a:prstGeom>
        </p:spPr>
        <p:txBody>
          <a:bodyPr wrap="square">
            <a:spAutoFit/>
          </a:bodyPr>
          <a:lstStyle/>
          <a:p>
            <a:r>
              <a:rPr lang="es-ES_tradnl" sz="3000" dirty="0">
                <a:solidFill>
                  <a:schemeClr val="bg1"/>
                </a:solidFill>
                <a:latin typeface="Gotham Medium"/>
                <a:cs typeface="Gotham Medium"/>
              </a:rPr>
              <a:t>S/. 131 </a:t>
            </a:r>
            <a:r>
              <a:rPr lang="es-ES_tradnl" sz="3000" dirty="0" smtClean="0">
                <a:solidFill>
                  <a:schemeClr val="bg1"/>
                </a:solidFill>
                <a:latin typeface="Gotham Medium"/>
                <a:cs typeface="Gotham Medium"/>
              </a:rPr>
              <a:t>MM</a:t>
            </a:r>
            <a:endParaRPr lang="es-ES_tradnl" sz="3000" dirty="0">
              <a:solidFill>
                <a:schemeClr val="bg1"/>
              </a:solidFill>
              <a:latin typeface="Gotham Medium"/>
              <a:cs typeface="Gotham Medium"/>
            </a:endParaRPr>
          </a:p>
        </p:txBody>
      </p:sp>
      <p:sp>
        <p:nvSpPr>
          <p:cNvPr id="56" name="Rectángulo 55"/>
          <p:cNvSpPr/>
          <p:nvPr/>
        </p:nvSpPr>
        <p:spPr>
          <a:xfrm>
            <a:off x="6193657" y="5121516"/>
            <a:ext cx="2078474" cy="492443"/>
          </a:xfrm>
          <a:prstGeom prst="rect">
            <a:avLst/>
          </a:prstGeom>
        </p:spPr>
        <p:txBody>
          <a:bodyPr wrap="square">
            <a:spAutoFit/>
          </a:bodyPr>
          <a:lstStyle/>
          <a:p>
            <a:r>
              <a:rPr lang="es-ES_tradnl" sz="1300" dirty="0" smtClean="0">
                <a:solidFill>
                  <a:schemeClr val="bg1"/>
                </a:solidFill>
                <a:latin typeface="Gotham Medium"/>
                <a:cs typeface="Gotham Medium"/>
              </a:rPr>
              <a:t>en jornales a trabajadores en campo </a:t>
            </a:r>
          </a:p>
        </p:txBody>
      </p:sp>
      <p:pic>
        <p:nvPicPr>
          <p:cNvPr id="58" name="Imagen 57" descr="lin.png"/>
          <p:cNvPicPr>
            <a:picLocks noChangeAspect="1"/>
          </p:cNvPicPr>
          <p:nvPr/>
        </p:nvPicPr>
        <p:blipFill>
          <a:blip r:embed="rId4"/>
          <a:stretch>
            <a:fillRect/>
          </a:stretch>
        </p:blipFill>
        <p:spPr>
          <a:xfrm flipH="1">
            <a:off x="3154681" y="3455709"/>
            <a:ext cx="45719" cy="2468826"/>
          </a:xfrm>
          <a:prstGeom prst="rect">
            <a:avLst/>
          </a:prstGeom>
        </p:spPr>
      </p:pic>
      <p:pic>
        <p:nvPicPr>
          <p:cNvPr id="59" name="Imagen 58" descr="lin.png"/>
          <p:cNvPicPr>
            <a:picLocks noChangeAspect="1"/>
          </p:cNvPicPr>
          <p:nvPr/>
        </p:nvPicPr>
        <p:blipFill>
          <a:blip r:embed="rId4"/>
          <a:stretch>
            <a:fillRect/>
          </a:stretch>
        </p:blipFill>
        <p:spPr>
          <a:xfrm flipH="1">
            <a:off x="5935277" y="3455709"/>
            <a:ext cx="45719" cy="2468826"/>
          </a:xfrm>
          <a:prstGeom prst="rect">
            <a:avLst/>
          </a:prstGeom>
        </p:spPr>
      </p:pic>
      <p:pic>
        <p:nvPicPr>
          <p:cNvPr id="60" name="Imagen 59" descr="ic2.png"/>
          <p:cNvPicPr>
            <a:picLocks noChangeAspect="1"/>
          </p:cNvPicPr>
          <p:nvPr/>
        </p:nvPicPr>
        <p:blipFill>
          <a:blip r:embed="rId5"/>
          <a:stretch>
            <a:fillRect/>
          </a:stretch>
        </p:blipFill>
        <p:spPr>
          <a:xfrm>
            <a:off x="3835174" y="3271107"/>
            <a:ext cx="1390709" cy="1390709"/>
          </a:xfrm>
          <a:prstGeom prst="rect">
            <a:avLst/>
          </a:prstGeom>
        </p:spPr>
      </p:pic>
      <p:pic>
        <p:nvPicPr>
          <p:cNvPr id="61" name="Imagen 60" descr="icon5.png"/>
          <p:cNvPicPr>
            <a:picLocks noChangeAspect="1"/>
          </p:cNvPicPr>
          <p:nvPr/>
        </p:nvPicPr>
        <p:blipFill>
          <a:blip r:embed="rId6"/>
          <a:stretch>
            <a:fillRect/>
          </a:stretch>
        </p:blipFill>
        <p:spPr>
          <a:xfrm>
            <a:off x="6505380" y="3299413"/>
            <a:ext cx="1390709" cy="1390709"/>
          </a:xfrm>
          <a:prstGeom prst="rect">
            <a:avLst/>
          </a:prstGeom>
        </p:spPr>
      </p:pic>
      <p:pic>
        <p:nvPicPr>
          <p:cNvPr id="62" name="Imagen 61" descr="icon1.png"/>
          <p:cNvPicPr>
            <a:picLocks noChangeAspect="1"/>
          </p:cNvPicPr>
          <p:nvPr/>
        </p:nvPicPr>
        <p:blipFill>
          <a:blip r:embed="rId7"/>
          <a:stretch>
            <a:fillRect/>
          </a:stretch>
        </p:blipFill>
        <p:spPr>
          <a:xfrm>
            <a:off x="1157287" y="3280304"/>
            <a:ext cx="1390709" cy="1390709"/>
          </a:xfrm>
          <a:prstGeom prst="rect">
            <a:avLst/>
          </a:prstGeom>
        </p:spPr>
      </p:pic>
      <p:sp>
        <p:nvSpPr>
          <p:cNvPr id="2" name="Rectángulo 1"/>
          <p:cNvSpPr/>
          <p:nvPr/>
        </p:nvSpPr>
        <p:spPr>
          <a:xfrm>
            <a:off x="-4982" y="-459432"/>
            <a:ext cx="9169660" cy="1092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81652686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128" y="984081"/>
            <a:ext cx="3036374" cy="4596662"/>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199" y="2084304"/>
            <a:ext cx="869030" cy="489690"/>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3574" y="2682000"/>
            <a:ext cx="789536" cy="558258"/>
          </a:xfrm>
          <a:prstGeom prst="rect">
            <a:avLst/>
          </a:prstGeom>
        </p:spPr>
      </p:pic>
      <p:pic>
        <p:nvPicPr>
          <p:cNvPr id="24" name="Imagen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2164" y="1911255"/>
            <a:ext cx="1053902" cy="566048"/>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0561" y="3533816"/>
            <a:ext cx="759770" cy="569828"/>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0218" y="4135669"/>
            <a:ext cx="637148" cy="699506"/>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7824" y="4868984"/>
            <a:ext cx="775584" cy="581690"/>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5906" y="4868984"/>
            <a:ext cx="743512" cy="491130"/>
          </a:xfrm>
          <a:prstGeom prst="rect">
            <a:avLst/>
          </a:prstGeom>
        </p:spPr>
      </p:pic>
      <p:sp>
        <p:nvSpPr>
          <p:cNvPr id="22" name="Elipse 21"/>
          <p:cNvSpPr/>
          <p:nvPr/>
        </p:nvSpPr>
        <p:spPr>
          <a:xfrm>
            <a:off x="4573418" y="428304"/>
            <a:ext cx="1656000" cy="1656000"/>
          </a:xfrm>
          <a:prstGeom prst="ellipse">
            <a:avLst/>
          </a:prstGeom>
          <a:solidFill>
            <a:srgbClr val="FF0000"/>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PE" sz="1200" b="1" dirty="0" err="1">
                <a:solidFill>
                  <a:schemeClr val="bg1"/>
                </a:solidFill>
              </a:rPr>
              <a:t>Puyango</a:t>
            </a:r>
            <a:r>
              <a:rPr lang="es-PE" sz="1200" b="1" dirty="0">
                <a:solidFill>
                  <a:schemeClr val="bg1"/>
                </a:solidFill>
              </a:rPr>
              <a:t> - Tumbes</a:t>
            </a:r>
          </a:p>
          <a:p>
            <a:pPr algn="ctr" fontAlgn="ctr"/>
            <a:r>
              <a:rPr lang="en-US" sz="1200" b="1" dirty="0">
                <a:solidFill>
                  <a:schemeClr val="bg1"/>
                </a:solidFill>
              </a:rPr>
              <a:t>(19,500 ha </a:t>
            </a:r>
            <a:r>
              <a:rPr lang="es-PE" sz="1200" b="1" dirty="0">
                <a:solidFill>
                  <a:schemeClr val="bg1"/>
                </a:solidFill>
              </a:rPr>
              <a:t>nuevas)</a:t>
            </a:r>
            <a:endParaRPr lang="en-US" sz="1200" b="1" dirty="0">
              <a:solidFill>
                <a:schemeClr val="bg1"/>
              </a:solidFill>
            </a:endParaRPr>
          </a:p>
        </p:txBody>
      </p:sp>
      <p:sp>
        <p:nvSpPr>
          <p:cNvPr id="23" name="Elipse 22"/>
          <p:cNvSpPr/>
          <p:nvPr/>
        </p:nvSpPr>
        <p:spPr>
          <a:xfrm>
            <a:off x="2675155" y="460779"/>
            <a:ext cx="1656000" cy="1656000"/>
          </a:xfrm>
          <a:prstGeom prst="ellipse">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PE" sz="1200" b="1" dirty="0">
                <a:solidFill>
                  <a:schemeClr val="bg1"/>
                </a:solidFill>
              </a:rPr>
              <a:t>Alto Piura  (19,000 ha  nuevas y 31,000 ha mejoradas)</a:t>
            </a:r>
          </a:p>
        </p:txBody>
      </p:sp>
      <p:sp>
        <p:nvSpPr>
          <p:cNvPr id="25" name="Elipse 24"/>
          <p:cNvSpPr/>
          <p:nvPr/>
        </p:nvSpPr>
        <p:spPr>
          <a:xfrm>
            <a:off x="1723334" y="1911735"/>
            <a:ext cx="1656000" cy="1656000"/>
          </a:xfrm>
          <a:prstGeom prst="ellipse">
            <a:avLst/>
          </a:prstGeom>
          <a:solidFill>
            <a:srgbClr val="B30D84"/>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err="1"/>
              <a:t>Chavimochic</a:t>
            </a:r>
            <a:r>
              <a:rPr lang="es-PE" sz="1200" b="1" dirty="0"/>
              <a:t> III – La Libertad</a:t>
            </a:r>
          </a:p>
          <a:p>
            <a:pPr algn="ctr"/>
            <a:r>
              <a:rPr lang="es-PE" sz="1200" b="1" dirty="0"/>
              <a:t>(63,500 ha nuevas </a:t>
            </a:r>
          </a:p>
          <a:p>
            <a:pPr algn="ctr"/>
            <a:r>
              <a:rPr lang="es-PE" sz="1200" b="1" dirty="0"/>
              <a:t>y 48,000 ha mejoradas)</a:t>
            </a:r>
          </a:p>
        </p:txBody>
      </p:sp>
      <p:sp>
        <p:nvSpPr>
          <p:cNvPr id="26" name="Elipse 25"/>
          <p:cNvSpPr/>
          <p:nvPr/>
        </p:nvSpPr>
        <p:spPr>
          <a:xfrm>
            <a:off x="1897289" y="3489149"/>
            <a:ext cx="1656000" cy="1656000"/>
          </a:xfrm>
          <a:prstGeom prst="ellipse">
            <a:avLst/>
          </a:prstGeom>
          <a:solidFill>
            <a:srgbClr val="56DF4B"/>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a:t>Olmos - Lambayeque</a:t>
            </a:r>
          </a:p>
          <a:p>
            <a:pPr algn="ctr"/>
            <a:r>
              <a:rPr lang="es-PE" sz="1200" b="1" dirty="0"/>
              <a:t>(38,000 ha nuevas y 10,500 ha mejoradas</a:t>
            </a:r>
          </a:p>
        </p:txBody>
      </p:sp>
      <p:sp>
        <p:nvSpPr>
          <p:cNvPr id="27" name="Elipse 26"/>
          <p:cNvSpPr/>
          <p:nvPr/>
        </p:nvSpPr>
        <p:spPr>
          <a:xfrm>
            <a:off x="3089777" y="4543178"/>
            <a:ext cx="1656000" cy="1656000"/>
          </a:xfrm>
          <a:prstGeom prst="ellipse">
            <a:avLst/>
          </a:prstGeom>
          <a:solidFill>
            <a:schemeClr val="accent2">
              <a:lumMod val="75000"/>
            </a:schemeClr>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PE" sz="1200" b="1" dirty="0" err="1">
                <a:solidFill>
                  <a:schemeClr val="bg1"/>
                </a:solidFill>
              </a:rPr>
              <a:t>Chinecas</a:t>
            </a:r>
            <a:r>
              <a:rPr lang="es-PE" sz="1200" b="1" dirty="0">
                <a:solidFill>
                  <a:schemeClr val="bg1"/>
                </a:solidFill>
              </a:rPr>
              <a:t> - </a:t>
            </a:r>
            <a:r>
              <a:rPr lang="es-PE" sz="1200" b="1" dirty="0" err="1">
                <a:solidFill>
                  <a:schemeClr val="bg1"/>
                </a:solidFill>
              </a:rPr>
              <a:t>Anchash</a:t>
            </a:r>
            <a:endParaRPr lang="es-PE" sz="1200" b="1" dirty="0">
              <a:solidFill>
                <a:schemeClr val="bg1"/>
              </a:solidFill>
            </a:endParaRPr>
          </a:p>
          <a:p>
            <a:pPr algn="ctr" fontAlgn="ctr"/>
            <a:r>
              <a:rPr lang="es-PE" sz="1200" b="1" dirty="0">
                <a:solidFill>
                  <a:schemeClr val="bg1"/>
                </a:solidFill>
              </a:rPr>
              <a:t>(33,000 ha nuevas 10,500 ha </a:t>
            </a:r>
            <a:r>
              <a:rPr lang="en-US" sz="1200" b="1" dirty="0" err="1">
                <a:solidFill>
                  <a:schemeClr val="bg1"/>
                </a:solidFill>
              </a:rPr>
              <a:t>mejoradas</a:t>
            </a:r>
            <a:r>
              <a:rPr lang="en-US" sz="1200" b="1" dirty="0">
                <a:solidFill>
                  <a:schemeClr val="bg1"/>
                </a:solidFill>
              </a:rPr>
              <a:t>)</a:t>
            </a:r>
            <a:endParaRPr lang="es-PE" sz="1200" b="1" dirty="0">
              <a:solidFill>
                <a:schemeClr val="bg1"/>
              </a:solidFill>
            </a:endParaRPr>
          </a:p>
        </p:txBody>
      </p:sp>
      <p:sp>
        <p:nvSpPr>
          <p:cNvPr id="33" name="Elipse 32"/>
          <p:cNvSpPr/>
          <p:nvPr/>
        </p:nvSpPr>
        <p:spPr>
          <a:xfrm>
            <a:off x="4631714" y="5204167"/>
            <a:ext cx="1656000" cy="1656000"/>
          </a:xfrm>
          <a:prstGeom prst="ellipse">
            <a:avLst/>
          </a:prstGeom>
          <a:solidFill>
            <a:schemeClr val="accent1"/>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PE" sz="1200" b="1" dirty="0">
                <a:solidFill>
                  <a:schemeClr val="bg1"/>
                </a:solidFill>
              </a:rPr>
              <a:t>Proyecto Tambo </a:t>
            </a:r>
            <a:r>
              <a:rPr lang="es-PE" sz="1200" b="1" dirty="0" err="1">
                <a:solidFill>
                  <a:schemeClr val="bg1"/>
                </a:solidFill>
              </a:rPr>
              <a:t>Ccaracocha</a:t>
            </a:r>
            <a:r>
              <a:rPr lang="es-PE" sz="1200" b="1" dirty="0">
                <a:solidFill>
                  <a:schemeClr val="bg1"/>
                </a:solidFill>
              </a:rPr>
              <a:t> - Canal rio Pisco a quebrada rio Seco - Ica</a:t>
            </a:r>
            <a:endParaRPr lang="es-PE" sz="1200" dirty="0">
              <a:solidFill>
                <a:schemeClr val="bg1"/>
              </a:solidFill>
            </a:endParaRPr>
          </a:p>
          <a:p>
            <a:pPr algn="ctr" fontAlgn="ctr"/>
            <a:r>
              <a:rPr lang="es-PE" sz="1200" b="1" dirty="0">
                <a:solidFill>
                  <a:schemeClr val="bg1"/>
                </a:solidFill>
              </a:rPr>
              <a:t>(68,000 ha  mejoradas)</a:t>
            </a:r>
          </a:p>
        </p:txBody>
      </p:sp>
      <p:sp>
        <p:nvSpPr>
          <p:cNvPr id="35" name="Elipse 34"/>
          <p:cNvSpPr/>
          <p:nvPr/>
        </p:nvSpPr>
        <p:spPr>
          <a:xfrm>
            <a:off x="6607824" y="5223845"/>
            <a:ext cx="1656000" cy="1656000"/>
          </a:xfrm>
          <a:prstGeom prst="ellipse">
            <a:avLst/>
          </a:prstGeom>
          <a:solidFill>
            <a:srgbClr val="E93392"/>
          </a:solidFill>
          <a:ln>
            <a:noFill/>
          </a:ln>
          <a:effectLst>
            <a:outerShdw blurRad="127000" dist="38100" dir="2700000" algn="ctr">
              <a:srgbClr val="000000">
                <a:alpha val="45000"/>
              </a:srgbClr>
            </a:outerShdw>
          </a:effectLst>
          <a:scene3d>
            <a:camera prst="perspectiveFront" fov="2700000">
              <a:rot lat="20141882" lon="1340402" rev="20639875"/>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PE" sz="1200" b="1" dirty="0">
                <a:solidFill>
                  <a:schemeClr val="bg1"/>
                </a:solidFill>
              </a:rPr>
              <a:t>Majes Siguas II - Arequipa</a:t>
            </a:r>
          </a:p>
          <a:p>
            <a:pPr algn="ctr" fontAlgn="ctr"/>
            <a:r>
              <a:rPr lang="es-PE" sz="1200" b="1" dirty="0">
                <a:solidFill>
                  <a:schemeClr val="bg1"/>
                </a:solidFill>
              </a:rPr>
              <a:t>(38,500 ha nuevas)</a:t>
            </a:r>
          </a:p>
        </p:txBody>
      </p:sp>
      <p:sp>
        <p:nvSpPr>
          <p:cNvPr id="16" name="Esquina doblada 15"/>
          <p:cNvSpPr/>
          <p:nvPr/>
        </p:nvSpPr>
        <p:spPr>
          <a:xfrm>
            <a:off x="138203" y="5558053"/>
            <a:ext cx="2880003" cy="1255323"/>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361950" algn="ctr">
              <a:defRPr/>
            </a:pPr>
            <a:endParaRPr lang="en-US" sz="1400" b="1" dirty="0">
              <a:solidFill>
                <a:schemeClr val="bg1"/>
              </a:solidFill>
              <a:latin typeface="Arial" pitchFamily="34" charset="0"/>
              <a:cs typeface="Arial" pitchFamily="34" charset="0"/>
            </a:endParaRPr>
          </a:p>
          <a:p>
            <a:pPr marL="361950" indent="-361950" algn="ctr">
              <a:defRPr/>
            </a:pPr>
            <a:r>
              <a:rPr lang="en-US" sz="1400" b="1" dirty="0" err="1">
                <a:solidFill>
                  <a:schemeClr val="bg1"/>
                </a:solidFill>
                <a:latin typeface="Arial" pitchFamily="34" charset="0"/>
                <a:cs typeface="Arial" pitchFamily="34" charset="0"/>
              </a:rPr>
              <a:t>Tierras</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mejoradas</a:t>
            </a:r>
            <a:r>
              <a:rPr lang="en-US" sz="1400" b="1" dirty="0">
                <a:solidFill>
                  <a:schemeClr val="bg1"/>
                </a:solidFill>
                <a:latin typeface="Arial" pitchFamily="34" charset="0"/>
                <a:cs typeface="Arial" pitchFamily="34" charset="0"/>
              </a:rPr>
              <a:t> 157,500 ha</a:t>
            </a:r>
          </a:p>
          <a:p>
            <a:pPr marL="361950" indent="-361950" algn="ctr">
              <a:defRPr/>
            </a:pPr>
            <a:endParaRPr lang="en-US" sz="1400" b="1" dirty="0">
              <a:solidFill>
                <a:schemeClr val="bg1"/>
              </a:solidFill>
              <a:latin typeface="Arial" pitchFamily="34" charset="0"/>
              <a:cs typeface="Arial" pitchFamily="34" charset="0"/>
            </a:endParaRPr>
          </a:p>
          <a:p>
            <a:pPr algn="ctr">
              <a:defRPr/>
            </a:pPr>
            <a:r>
              <a:rPr lang="en-US" sz="1400" b="1" dirty="0" err="1">
                <a:solidFill>
                  <a:schemeClr val="bg1"/>
                </a:solidFill>
                <a:latin typeface="Arial" pitchFamily="34" charset="0"/>
                <a:cs typeface="Arial" pitchFamily="34" charset="0"/>
              </a:rPr>
              <a:t>Tierras</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nuevas</a:t>
            </a:r>
            <a:r>
              <a:rPr lang="en-US" sz="1400" b="1" dirty="0">
                <a:solidFill>
                  <a:schemeClr val="bg1"/>
                </a:solidFill>
                <a:latin typeface="Arial" pitchFamily="34" charset="0"/>
                <a:cs typeface="Arial" pitchFamily="34" charset="0"/>
              </a:rPr>
              <a:t>       211,500 ha  </a:t>
            </a:r>
          </a:p>
          <a:p>
            <a:pPr algn="ctr">
              <a:defRPr/>
            </a:pPr>
            <a:endParaRPr lang="en-US" sz="1400" b="1" dirty="0">
              <a:solidFill>
                <a:schemeClr val="bg1"/>
              </a:solidFill>
              <a:latin typeface="Arial" pitchFamily="34" charset="0"/>
              <a:cs typeface="Arial" pitchFamily="34" charset="0"/>
            </a:endParaRPr>
          </a:p>
          <a:p>
            <a:pPr algn="ctr">
              <a:defRPr/>
            </a:pPr>
            <a:r>
              <a:rPr lang="en-US" sz="1400" b="1" dirty="0">
                <a:solidFill>
                  <a:schemeClr val="bg1"/>
                </a:solidFill>
                <a:latin typeface="Arial" pitchFamily="34" charset="0"/>
                <a:cs typeface="Arial" pitchFamily="34" charset="0"/>
              </a:rPr>
              <a:t>TOTAL                     369,000 ha</a:t>
            </a:r>
          </a:p>
        </p:txBody>
      </p:sp>
      <p:sp>
        <p:nvSpPr>
          <p:cNvPr id="17" name="Pentágono 16"/>
          <p:cNvSpPr/>
          <p:nvPr/>
        </p:nvSpPr>
        <p:spPr>
          <a:xfrm>
            <a:off x="42004" y="5949280"/>
            <a:ext cx="3508558" cy="492319"/>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Arial" pitchFamily="34" charset="0"/>
                <a:cs typeface="Arial" pitchFamily="34" charset="0"/>
              </a:rPr>
              <a:t>Tierras</a:t>
            </a:r>
            <a:r>
              <a:rPr lang="en-US" b="1" dirty="0">
                <a:solidFill>
                  <a:schemeClr val="bg1"/>
                </a:solidFill>
                <a:latin typeface="Arial" pitchFamily="34" charset="0"/>
                <a:cs typeface="Arial" pitchFamily="34" charset="0"/>
              </a:rPr>
              <a:t> </a:t>
            </a:r>
            <a:r>
              <a:rPr lang="en-US" b="1" dirty="0" err="1">
                <a:solidFill>
                  <a:schemeClr val="bg1"/>
                </a:solidFill>
                <a:latin typeface="Arial" pitchFamily="34" charset="0"/>
                <a:cs typeface="Arial" pitchFamily="34" charset="0"/>
              </a:rPr>
              <a:t>nuevas</a:t>
            </a:r>
            <a:r>
              <a:rPr lang="en-US" b="1" dirty="0">
                <a:solidFill>
                  <a:schemeClr val="bg1"/>
                </a:solidFill>
                <a:latin typeface="Arial" pitchFamily="34" charset="0"/>
                <a:cs typeface="Arial" pitchFamily="34" charset="0"/>
              </a:rPr>
              <a:t>       211,500 ha  </a:t>
            </a:r>
          </a:p>
        </p:txBody>
      </p:sp>
      <p:sp>
        <p:nvSpPr>
          <p:cNvPr id="21" name="Rectángulo 20"/>
          <p:cNvSpPr/>
          <p:nvPr/>
        </p:nvSpPr>
        <p:spPr>
          <a:xfrm>
            <a:off x="-6306" y="-41047"/>
            <a:ext cx="9186818"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TODAVIA HAY MUCHOS </a:t>
            </a:r>
            <a:r>
              <a:rPr lang="es-PE" sz="2000" b="1" dirty="0" smtClean="0">
                <a:solidFill>
                  <a:schemeClr val="bg1"/>
                </a:solidFill>
              </a:rPr>
              <a:t>PROYECTOS </a:t>
            </a:r>
            <a:r>
              <a:rPr lang="es-PE" sz="2000" b="1" dirty="0">
                <a:solidFill>
                  <a:schemeClr val="bg1"/>
                </a:solidFill>
              </a:rPr>
              <a:t>DE IRRIGACION POR EJECUTAR</a:t>
            </a:r>
          </a:p>
        </p:txBody>
      </p:sp>
    </p:spTree>
    <p:extLst>
      <p:ext uri="{BB962C8B-B14F-4D97-AF65-F5344CB8AC3E}">
        <p14:creationId xmlns:p14="http://schemas.microsoft.com/office/powerpoint/2010/main" val="2033945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251520" y="2900836"/>
            <a:ext cx="2742181" cy="1401969"/>
          </a:xfrm>
          <a:prstGeom prst="rect">
            <a:avLst/>
          </a:prstGeom>
        </p:spPr>
      </p:pic>
      <p:pic>
        <p:nvPicPr>
          <p:cNvPr id="12" name="Imagen 11"/>
          <p:cNvPicPr>
            <a:picLocks noChangeAspect="1"/>
          </p:cNvPicPr>
          <p:nvPr/>
        </p:nvPicPr>
        <p:blipFill>
          <a:blip r:embed="rId4"/>
          <a:stretch>
            <a:fillRect/>
          </a:stretch>
        </p:blipFill>
        <p:spPr>
          <a:xfrm>
            <a:off x="5179731" y="1445062"/>
            <a:ext cx="2560621" cy="3836354"/>
          </a:xfrm>
          <a:prstGeom prst="rect">
            <a:avLst/>
          </a:prstGeom>
        </p:spPr>
      </p:pic>
      <p:sp>
        <p:nvSpPr>
          <p:cNvPr id="33" name="Elipse 32"/>
          <p:cNvSpPr/>
          <p:nvPr/>
        </p:nvSpPr>
        <p:spPr>
          <a:xfrm>
            <a:off x="7314242" y="908720"/>
            <a:ext cx="852220" cy="851826"/>
          </a:xfrm>
          <a:prstGeom prst="ellipse">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2015</a:t>
            </a:r>
          </a:p>
        </p:txBody>
      </p:sp>
      <p:pic>
        <p:nvPicPr>
          <p:cNvPr id="88066" name="Picture 2" descr="Resultado de imagen par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884611">
            <a:off x="3265337" y="2658665"/>
            <a:ext cx="2077957" cy="1454570"/>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p:cNvSpPr/>
          <p:nvPr/>
        </p:nvSpPr>
        <p:spPr>
          <a:xfrm>
            <a:off x="2576677" y="2334954"/>
            <a:ext cx="852220" cy="851826"/>
          </a:xfrm>
          <a:prstGeom prst="ellipse">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2000</a:t>
            </a:r>
          </a:p>
        </p:txBody>
      </p:sp>
      <p:sp>
        <p:nvSpPr>
          <p:cNvPr id="41" name="CuadroTexto 40"/>
          <p:cNvSpPr txBox="1"/>
          <p:nvPr/>
        </p:nvSpPr>
        <p:spPr>
          <a:xfrm>
            <a:off x="643363" y="2360783"/>
            <a:ext cx="2160239" cy="523220"/>
          </a:xfrm>
          <a:prstGeom prst="rect">
            <a:avLst/>
          </a:prstGeom>
          <a:noFill/>
        </p:spPr>
        <p:txBody>
          <a:bodyPr wrap="square" rtlCol="0">
            <a:spAutoFit/>
          </a:bodyPr>
          <a:lstStyle/>
          <a:p>
            <a:pPr algn="ctr"/>
            <a:r>
              <a:rPr lang="es-PE" sz="1400" b="1" dirty="0">
                <a:solidFill>
                  <a:srgbClr val="FF0000"/>
                </a:solidFill>
              </a:rPr>
              <a:t>SUPERFICIE COSECHADA</a:t>
            </a:r>
          </a:p>
          <a:p>
            <a:pPr algn="ctr"/>
            <a:r>
              <a:rPr lang="es-PE" sz="1400" b="1" dirty="0">
                <a:solidFill>
                  <a:srgbClr val="FF0000"/>
                </a:solidFill>
              </a:rPr>
              <a:t>HECTÁREAS</a:t>
            </a:r>
          </a:p>
        </p:txBody>
      </p:sp>
      <p:sp>
        <p:nvSpPr>
          <p:cNvPr id="52" name="CuadroTexto 51"/>
          <p:cNvSpPr txBox="1"/>
          <p:nvPr/>
        </p:nvSpPr>
        <p:spPr>
          <a:xfrm>
            <a:off x="5398048" y="960918"/>
            <a:ext cx="2160239" cy="523220"/>
          </a:xfrm>
          <a:prstGeom prst="rect">
            <a:avLst/>
          </a:prstGeom>
          <a:noFill/>
        </p:spPr>
        <p:txBody>
          <a:bodyPr wrap="square" rtlCol="0">
            <a:spAutoFit/>
          </a:bodyPr>
          <a:lstStyle/>
          <a:p>
            <a:pPr algn="ctr"/>
            <a:r>
              <a:rPr lang="es-PE" sz="1400" b="1" dirty="0">
                <a:solidFill>
                  <a:srgbClr val="FF0000"/>
                </a:solidFill>
              </a:rPr>
              <a:t>SUPERFICIE COSECHADA</a:t>
            </a:r>
          </a:p>
          <a:p>
            <a:pPr algn="ctr"/>
            <a:r>
              <a:rPr lang="es-PE" sz="1400" b="1" dirty="0">
                <a:solidFill>
                  <a:srgbClr val="FF0000"/>
                </a:solidFill>
              </a:rPr>
              <a:t>HECTÁREAS</a:t>
            </a:r>
          </a:p>
        </p:txBody>
      </p:sp>
      <p:sp>
        <p:nvSpPr>
          <p:cNvPr id="14" name="Rectángulo 13"/>
          <p:cNvSpPr/>
          <p:nvPr/>
        </p:nvSpPr>
        <p:spPr>
          <a:xfrm>
            <a:off x="-36512" y="-14173"/>
            <a:ext cx="9217024"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2000" b="1" dirty="0">
                <a:solidFill>
                  <a:schemeClr val="bg1"/>
                </a:solidFill>
              </a:rPr>
              <a:t>UN SECTOR </a:t>
            </a:r>
            <a:r>
              <a:rPr lang="es-PE" sz="2000" b="1" dirty="0" smtClean="0">
                <a:solidFill>
                  <a:schemeClr val="bg1"/>
                </a:solidFill>
              </a:rPr>
              <a:t>PRESENTE Y CADA </a:t>
            </a:r>
            <a:r>
              <a:rPr lang="es-PE" sz="2000" b="1" dirty="0">
                <a:solidFill>
                  <a:schemeClr val="bg1"/>
                </a:solidFill>
              </a:rPr>
              <a:t>VEZ </a:t>
            </a:r>
            <a:r>
              <a:rPr lang="es-PE" sz="2000" b="1" dirty="0" smtClean="0">
                <a:solidFill>
                  <a:schemeClr val="bg1"/>
                </a:solidFill>
              </a:rPr>
              <a:t>EN MAS </a:t>
            </a:r>
            <a:r>
              <a:rPr lang="es-PE" sz="2000" b="1" dirty="0">
                <a:solidFill>
                  <a:schemeClr val="bg1"/>
                </a:solidFill>
              </a:rPr>
              <a:t>REGIONES…</a:t>
            </a:r>
          </a:p>
        </p:txBody>
      </p:sp>
      <p:sp>
        <p:nvSpPr>
          <p:cNvPr id="53" name="Text Box 5"/>
          <p:cNvSpPr txBox="1">
            <a:spLocks noChangeArrowheads="1"/>
          </p:cNvSpPr>
          <p:nvPr/>
        </p:nvSpPr>
        <p:spPr bwMode="auto">
          <a:xfrm>
            <a:off x="35496" y="6570458"/>
            <a:ext cx="51267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t>
            </a:r>
            <a:r>
              <a:rPr lang="es-PE" altLang="es-PE" sz="1100" b="1" dirty="0" smtClean="0">
                <a:solidFill>
                  <a:schemeClr val="tx2"/>
                </a:solidFill>
              </a:rPr>
              <a:t>MINAGRI, Elaboración: AGAP – Principales frutas y hortalizas de exportación</a:t>
            </a:r>
            <a:endParaRPr lang="es-PE" altLang="es-PE" sz="1100" b="1" dirty="0">
              <a:solidFill>
                <a:schemeClr val="tx2"/>
              </a:solidFill>
            </a:endParaRPr>
          </a:p>
        </p:txBody>
      </p:sp>
      <p:sp>
        <p:nvSpPr>
          <p:cNvPr id="54" name="Rectángulo: esquinas redondeadas 53"/>
          <p:cNvSpPr/>
          <p:nvPr/>
        </p:nvSpPr>
        <p:spPr>
          <a:xfrm>
            <a:off x="611560" y="5805264"/>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ES_tradnl" b="1" dirty="0">
                <a:solidFill>
                  <a:schemeClr val="bg1"/>
                </a:solidFill>
              </a:rPr>
              <a:t>La agricultura moderna incorpora a productores de la pequeña, mediana y gran agricultura formalizando el sector</a:t>
            </a:r>
            <a:endParaRPr lang="en-US" dirty="0">
              <a:solidFill>
                <a:schemeClr val="bg1"/>
              </a:solidFill>
            </a:endParaRPr>
          </a:p>
        </p:txBody>
      </p:sp>
      <p:sp>
        <p:nvSpPr>
          <p:cNvPr id="13" name="CuadroTexto 12"/>
          <p:cNvSpPr txBox="1"/>
          <p:nvPr/>
        </p:nvSpPr>
        <p:spPr>
          <a:xfrm rot="19730238">
            <a:off x="3539108" y="2999389"/>
            <a:ext cx="1109599" cy="584775"/>
          </a:xfrm>
          <a:prstGeom prst="rect">
            <a:avLst/>
          </a:prstGeom>
          <a:noFill/>
        </p:spPr>
        <p:txBody>
          <a:bodyPr wrap="none" rtlCol="0">
            <a:spAutoFit/>
          </a:bodyPr>
          <a:lstStyle/>
          <a:p>
            <a:r>
              <a:rPr lang="es-PE" sz="3200" b="1" dirty="0">
                <a:solidFill>
                  <a:srgbClr val="C00000"/>
                </a:solidFill>
              </a:rPr>
              <a:t>308%</a:t>
            </a:r>
          </a:p>
        </p:txBody>
      </p:sp>
      <p:sp>
        <p:nvSpPr>
          <p:cNvPr id="2" name="CuadroTexto 1"/>
          <p:cNvSpPr txBox="1"/>
          <p:nvPr/>
        </p:nvSpPr>
        <p:spPr>
          <a:xfrm>
            <a:off x="899592" y="4653136"/>
            <a:ext cx="1332224" cy="369332"/>
          </a:xfrm>
          <a:prstGeom prst="rect">
            <a:avLst/>
          </a:prstGeom>
          <a:noFill/>
        </p:spPr>
        <p:txBody>
          <a:bodyPr wrap="none" rtlCol="0">
            <a:spAutoFit/>
          </a:bodyPr>
          <a:lstStyle/>
          <a:p>
            <a:r>
              <a:rPr lang="es-PE" b="1" dirty="0" smtClean="0">
                <a:solidFill>
                  <a:srgbClr val="FF0000"/>
                </a:solidFill>
              </a:rPr>
              <a:t>06 Regiones</a:t>
            </a:r>
            <a:endParaRPr lang="es-PE" b="1" dirty="0">
              <a:solidFill>
                <a:srgbClr val="FF0000"/>
              </a:solidFill>
            </a:endParaRPr>
          </a:p>
        </p:txBody>
      </p:sp>
      <p:sp>
        <p:nvSpPr>
          <p:cNvPr id="15" name="CuadroTexto 14"/>
          <p:cNvSpPr txBox="1"/>
          <p:nvPr/>
        </p:nvSpPr>
        <p:spPr>
          <a:xfrm>
            <a:off x="6133561" y="5363924"/>
            <a:ext cx="1332224" cy="369332"/>
          </a:xfrm>
          <a:prstGeom prst="rect">
            <a:avLst/>
          </a:prstGeom>
          <a:noFill/>
        </p:spPr>
        <p:txBody>
          <a:bodyPr wrap="none" rtlCol="0">
            <a:spAutoFit/>
          </a:bodyPr>
          <a:lstStyle/>
          <a:p>
            <a:r>
              <a:rPr lang="es-PE" b="1" dirty="0" smtClean="0">
                <a:solidFill>
                  <a:srgbClr val="FF0000"/>
                </a:solidFill>
              </a:rPr>
              <a:t>18 Regiones</a:t>
            </a:r>
            <a:endParaRPr lang="es-PE" b="1" dirty="0">
              <a:solidFill>
                <a:srgbClr val="FF0000"/>
              </a:solidFill>
            </a:endParaRPr>
          </a:p>
        </p:txBody>
      </p:sp>
    </p:spTree>
    <p:extLst>
      <p:ext uri="{BB962C8B-B14F-4D97-AF65-F5344CB8AC3E}">
        <p14:creationId xmlns:p14="http://schemas.microsoft.com/office/powerpoint/2010/main" val="419448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11352" y="1588915"/>
            <a:ext cx="3033391" cy="3060000"/>
          </a:xfrm>
          <a:prstGeom prst="rect">
            <a:avLst/>
          </a:prstGeom>
        </p:spPr>
      </p:pic>
      <p:sp>
        <p:nvSpPr>
          <p:cNvPr id="15" name="7 Rectángulo"/>
          <p:cNvSpPr/>
          <p:nvPr/>
        </p:nvSpPr>
        <p:spPr>
          <a:xfrm>
            <a:off x="3839356" y="3017028"/>
            <a:ext cx="2196244" cy="707886"/>
          </a:xfrm>
          <a:prstGeom prst="rect">
            <a:avLst/>
          </a:prstGeom>
        </p:spPr>
        <p:txBody>
          <a:bodyPr wrap="square">
            <a:spAutoFit/>
          </a:bodyPr>
          <a:lstStyle/>
          <a:p>
            <a:pPr algn="ctr"/>
            <a:r>
              <a:rPr lang="es-PE" sz="2000" b="1" i="1" dirty="0">
                <a:solidFill>
                  <a:srgbClr val="0070C0"/>
                </a:solidFill>
              </a:rPr>
              <a:t>AGRICULTURA MODERNA</a:t>
            </a:r>
            <a:endParaRPr lang="es-PE" b="1" spc="-50" dirty="0">
              <a:solidFill>
                <a:srgbClr val="0070C0"/>
              </a:solidFill>
            </a:endParaRPr>
          </a:p>
        </p:txBody>
      </p:sp>
      <p:sp>
        <p:nvSpPr>
          <p:cNvPr id="17" name="7 Rectángulo"/>
          <p:cNvSpPr/>
          <p:nvPr/>
        </p:nvSpPr>
        <p:spPr>
          <a:xfrm>
            <a:off x="3811769" y="2361485"/>
            <a:ext cx="2277253" cy="523220"/>
          </a:xfrm>
          <a:prstGeom prst="rect">
            <a:avLst/>
          </a:prstGeom>
        </p:spPr>
        <p:txBody>
          <a:bodyPr wrap="square">
            <a:spAutoFit/>
          </a:bodyPr>
          <a:lstStyle/>
          <a:p>
            <a:pPr algn="ctr"/>
            <a:r>
              <a:rPr lang="es-PE" sz="2800" b="1" spc="-50" dirty="0">
                <a:solidFill>
                  <a:schemeClr val="accent2"/>
                </a:solidFill>
              </a:rPr>
              <a:t>PERÚ</a:t>
            </a:r>
          </a:p>
        </p:txBody>
      </p:sp>
      <p:sp>
        <p:nvSpPr>
          <p:cNvPr id="8" name="Rectángulo 7"/>
          <p:cNvSpPr/>
          <p:nvPr/>
        </p:nvSpPr>
        <p:spPr>
          <a:xfrm>
            <a:off x="1115616" y="1052736"/>
            <a:ext cx="3635098" cy="338554"/>
          </a:xfrm>
          <a:prstGeom prst="rect">
            <a:avLst/>
          </a:prstGeom>
        </p:spPr>
        <p:txBody>
          <a:bodyPr wrap="none">
            <a:spAutoFit/>
          </a:bodyPr>
          <a:lstStyle/>
          <a:p>
            <a:r>
              <a:rPr lang="es-PE" sz="1600" b="1" kern="0" spc="-51" dirty="0">
                <a:solidFill>
                  <a:srgbClr val="0070C0"/>
                </a:solidFill>
              </a:rPr>
              <a:t>Tecnología e infraestructura de primer nivel</a:t>
            </a:r>
            <a:endParaRPr lang="es-PE" sz="1600" b="1" dirty="0">
              <a:solidFill>
                <a:srgbClr val="0070C0"/>
              </a:solidFill>
            </a:endParaRPr>
          </a:p>
        </p:txBody>
      </p:sp>
      <p:sp>
        <p:nvSpPr>
          <p:cNvPr id="11" name="Rectángulo 10"/>
          <p:cNvSpPr/>
          <p:nvPr/>
        </p:nvSpPr>
        <p:spPr>
          <a:xfrm>
            <a:off x="814691" y="4286904"/>
            <a:ext cx="4122787" cy="584775"/>
          </a:xfrm>
          <a:prstGeom prst="rect">
            <a:avLst/>
          </a:prstGeom>
        </p:spPr>
        <p:txBody>
          <a:bodyPr wrap="square">
            <a:spAutoFit/>
          </a:bodyPr>
          <a:lstStyle/>
          <a:p>
            <a:r>
              <a:rPr lang="es-PE" sz="1600" b="1" kern="0" spc="-51" dirty="0">
                <a:solidFill>
                  <a:srgbClr val="0070C0"/>
                </a:solidFill>
              </a:rPr>
              <a:t>Buenas practicas agrícolas y procesos de certificación internacionales</a:t>
            </a:r>
            <a:endParaRPr lang="es-PE" sz="1600" b="1" dirty="0">
              <a:solidFill>
                <a:srgbClr val="0070C0"/>
              </a:solidFill>
            </a:endParaRPr>
          </a:p>
        </p:txBody>
      </p:sp>
      <p:sp>
        <p:nvSpPr>
          <p:cNvPr id="18" name="Rectángulo 17"/>
          <p:cNvSpPr/>
          <p:nvPr/>
        </p:nvSpPr>
        <p:spPr>
          <a:xfrm>
            <a:off x="6520197" y="2916761"/>
            <a:ext cx="2821609" cy="338554"/>
          </a:xfrm>
          <a:prstGeom prst="rect">
            <a:avLst/>
          </a:prstGeom>
        </p:spPr>
        <p:txBody>
          <a:bodyPr wrap="square">
            <a:spAutoFit/>
          </a:bodyPr>
          <a:lstStyle/>
          <a:p>
            <a:r>
              <a:rPr lang="es-PE" sz="1600" b="1" kern="0" spc="-51" dirty="0">
                <a:solidFill>
                  <a:srgbClr val="0070C0"/>
                </a:solidFill>
              </a:rPr>
              <a:t>oferta exportable sostenida</a:t>
            </a:r>
            <a:endParaRPr lang="es-PE" sz="1600" b="1" dirty="0">
              <a:solidFill>
                <a:srgbClr val="0070C0"/>
              </a:solidFill>
            </a:endParaRPr>
          </a:p>
        </p:txBody>
      </p:sp>
      <p:sp>
        <p:nvSpPr>
          <p:cNvPr id="19" name="Rectángulo 11"/>
          <p:cNvSpPr/>
          <p:nvPr/>
        </p:nvSpPr>
        <p:spPr>
          <a:xfrm>
            <a:off x="6300192" y="3564305"/>
            <a:ext cx="3271526" cy="584775"/>
          </a:xfrm>
          <a:prstGeom prst="rect">
            <a:avLst/>
          </a:prstGeom>
        </p:spPr>
        <p:txBody>
          <a:bodyPr wrap="square">
            <a:spAutoFit/>
          </a:bodyPr>
          <a:lstStyle/>
          <a:p>
            <a:r>
              <a:rPr lang="es-PE" sz="1600" b="1" kern="0" spc="-51" dirty="0">
                <a:solidFill>
                  <a:srgbClr val="0070C0"/>
                </a:solidFill>
              </a:rPr>
              <a:t>Análisis de mercados y presencia</a:t>
            </a:r>
          </a:p>
          <a:p>
            <a:r>
              <a:rPr lang="es-PE" sz="1600" b="1" kern="0" spc="-51" dirty="0">
                <a:solidFill>
                  <a:srgbClr val="0070C0"/>
                </a:solidFill>
              </a:rPr>
              <a:t>en eventos internacionales</a:t>
            </a:r>
            <a:endParaRPr lang="es-PE" sz="1600" b="1" dirty="0">
              <a:solidFill>
                <a:srgbClr val="0070C0"/>
              </a:solidFill>
            </a:endParaRPr>
          </a:p>
        </p:txBody>
      </p:sp>
      <p:sp>
        <p:nvSpPr>
          <p:cNvPr id="28" name="Rectángulo 27"/>
          <p:cNvSpPr/>
          <p:nvPr/>
        </p:nvSpPr>
        <p:spPr>
          <a:xfrm>
            <a:off x="6345046" y="2108858"/>
            <a:ext cx="2500159" cy="338554"/>
          </a:xfrm>
          <a:prstGeom prst="rect">
            <a:avLst/>
          </a:prstGeom>
        </p:spPr>
        <p:txBody>
          <a:bodyPr wrap="square">
            <a:spAutoFit/>
          </a:bodyPr>
          <a:lstStyle/>
          <a:p>
            <a:r>
              <a:rPr lang="es-PE" sz="1600" b="1" kern="0" spc="-51" dirty="0">
                <a:solidFill>
                  <a:srgbClr val="0070C0"/>
                </a:solidFill>
              </a:rPr>
              <a:t>Personal altamente calificado</a:t>
            </a:r>
            <a:endParaRPr lang="es-PE" sz="1600" b="1" dirty="0">
              <a:solidFill>
                <a:srgbClr val="0070C0"/>
              </a:solidFill>
            </a:endParaRPr>
          </a:p>
        </p:txBody>
      </p:sp>
      <p:sp>
        <p:nvSpPr>
          <p:cNvPr id="31" name="Rectángulo 30"/>
          <p:cNvSpPr/>
          <p:nvPr/>
        </p:nvSpPr>
        <p:spPr>
          <a:xfrm>
            <a:off x="5679014" y="4760633"/>
            <a:ext cx="2614292" cy="338554"/>
          </a:xfrm>
          <a:prstGeom prst="rect">
            <a:avLst/>
          </a:prstGeom>
        </p:spPr>
        <p:txBody>
          <a:bodyPr wrap="square">
            <a:spAutoFit/>
          </a:bodyPr>
          <a:lstStyle/>
          <a:p>
            <a:r>
              <a:rPr lang="es-PE" sz="1600" b="1" kern="0" spc="-51" dirty="0">
                <a:solidFill>
                  <a:srgbClr val="0070C0"/>
                </a:solidFill>
              </a:rPr>
              <a:t>Protección al medio ambiente</a:t>
            </a:r>
          </a:p>
        </p:txBody>
      </p:sp>
      <p:sp>
        <p:nvSpPr>
          <p:cNvPr id="34" name="Rectángulo 33"/>
          <p:cNvSpPr/>
          <p:nvPr/>
        </p:nvSpPr>
        <p:spPr>
          <a:xfrm>
            <a:off x="1331640" y="2239277"/>
            <a:ext cx="1947566" cy="338554"/>
          </a:xfrm>
          <a:prstGeom prst="rect">
            <a:avLst/>
          </a:prstGeom>
        </p:spPr>
        <p:txBody>
          <a:bodyPr wrap="square">
            <a:spAutoFit/>
          </a:bodyPr>
          <a:lstStyle/>
          <a:p>
            <a:r>
              <a:rPr lang="es-PE" sz="1600" b="1" kern="0" spc="-51" dirty="0">
                <a:solidFill>
                  <a:srgbClr val="0070C0"/>
                </a:solidFill>
              </a:rPr>
              <a:t>Inocuidad y calidad</a:t>
            </a:r>
            <a:endParaRPr lang="es-PE" sz="1600" b="1" dirty="0">
              <a:solidFill>
                <a:srgbClr val="0070C0"/>
              </a:solidFill>
            </a:endParaRPr>
          </a:p>
        </p:txBody>
      </p:sp>
      <p:grpSp>
        <p:nvGrpSpPr>
          <p:cNvPr id="119" name="Grupo 118"/>
          <p:cNvGrpSpPr/>
          <p:nvPr/>
        </p:nvGrpSpPr>
        <p:grpSpPr>
          <a:xfrm>
            <a:off x="3426157" y="4661320"/>
            <a:ext cx="1650911" cy="712426"/>
            <a:chOff x="2185594" y="5349277"/>
            <a:chExt cx="2535427" cy="712426"/>
          </a:xfrm>
        </p:grpSpPr>
        <p:cxnSp>
          <p:nvCxnSpPr>
            <p:cNvPr id="26" name="Conector recto 25"/>
            <p:cNvCxnSpPr/>
            <p:nvPr/>
          </p:nvCxnSpPr>
          <p:spPr>
            <a:xfrm flipV="1">
              <a:off x="2185594" y="6061703"/>
              <a:ext cx="2535427"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flipH="1" flipV="1">
              <a:off x="4721020" y="5349277"/>
              <a:ext cx="1" cy="71077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8" name="Rectángulo 37"/>
          <p:cNvSpPr/>
          <p:nvPr/>
        </p:nvSpPr>
        <p:spPr>
          <a:xfrm>
            <a:off x="-36512" y="3803630"/>
            <a:ext cx="3759620" cy="338554"/>
          </a:xfrm>
          <a:prstGeom prst="rect">
            <a:avLst/>
          </a:prstGeom>
        </p:spPr>
        <p:txBody>
          <a:bodyPr wrap="square">
            <a:spAutoFit/>
          </a:bodyPr>
          <a:lstStyle/>
          <a:p>
            <a:r>
              <a:rPr lang="es-PE" sz="1600" b="1" kern="0" spc="-51" dirty="0">
                <a:solidFill>
                  <a:srgbClr val="0070C0"/>
                </a:solidFill>
              </a:rPr>
              <a:t>Procesos productivos altamente tecnificados</a:t>
            </a:r>
            <a:endParaRPr lang="es-PE" sz="1600" b="1" dirty="0">
              <a:solidFill>
                <a:srgbClr val="0070C0"/>
              </a:solidFill>
            </a:endParaRPr>
          </a:p>
        </p:txBody>
      </p:sp>
      <p:grpSp>
        <p:nvGrpSpPr>
          <p:cNvPr id="118" name="Grupo 117"/>
          <p:cNvGrpSpPr/>
          <p:nvPr/>
        </p:nvGrpSpPr>
        <p:grpSpPr>
          <a:xfrm>
            <a:off x="863727" y="4571539"/>
            <a:ext cx="3509513" cy="268529"/>
            <a:chOff x="1343343" y="5270530"/>
            <a:chExt cx="2597204" cy="143031"/>
          </a:xfrm>
        </p:grpSpPr>
        <p:cxnSp>
          <p:nvCxnSpPr>
            <p:cNvPr id="39" name="Conector recto 38"/>
            <p:cNvCxnSpPr/>
            <p:nvPr/>
          </p:nvCxnSpPr>
          <p:spPr>
            <a:xfrm>
              <a:off x="1343343" y="5411806"/>
              <a:ext cx="2520000" cy="617"/>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H="1">
              <a:off x="3868547" y="5270530"/>
              <a:ext cx="72000" cy="143031"/>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5" name="Rectángulo 44"/>
          <p:cNvSpPr/>
          <p:nvPr/>
        </p:nvSpPr>
        <p:spPr>
          <a:xfrm>
            <a:off x="5700905" y="1298100"/>
            <a:ext cx="2723307" cy="338554"/>
          </a:xfrm>
          <a:prstGeom prst="rect">
            <a:avLst/>
          </a:prstGeom>
        </p:spPr>
        <p:txBody>
          <a:bodyPr wrap="square">
            <a:spAutoFit/>
          </a:bodyPr>
          <a:lstStyle/>
          <a:p>
            <a:pPr algn="r">
              <a:defRPr/>
            </a:pPr>
            <a:r>
              <a:rPr lang="es-MX" sz="1600" b="1" kern="0" spc="-51" dirty="0">
                <a:solidFill>
                  <a:srgbClr val="0070C0"/>
                </a:solidFill>
              </a:rPr>
              <a:t>Seguridad jurídica y Formalidad</a:t>
            </a:r>
            <a:endParaRPr lang="es-PE" sz="1600" b="1" kern="0" spc="-51" dirty="0">
              <a:solidFill>
                <a:srgbClr val="0070C0"/>
              </a:solidFill>
            </a:endParaRPr>
          </a:p>
        </p:txBody>
      </p:sp>
      <p:sp>
        <p:nvSpPr>
          <p:cNvPr id="48" name="Rectángulo 47"/>
          <p:cNvSpPr/>
          <p:nvPr/>
        </p:nvSpPr>
        <p:spPr>
          <a:xfrm>
            <a:off x="1826900" y="1498218"/>
            <a:ext cx="2033165" cy="338554"/>
          </a:xfrm>
          <a:prstGeom prst="rect">
            <a:avLst/>
          </a:prstGeom>
        </p:spPr>
        <p:txBody>
          <a:bodyPr wrap="square">
            <a:spAutoFit/>
          </a:bodyPr>
          <a:lstStyle/>
          <a:p>
            <a:pPr algn="r"/>
            <a:r>
              <a:rPr lang="es-PE" sz="1600" b="1" kern="0" spc="-51" dirty="0">
                <a:solidFill>
                  <a:srgbClr val="0070C0"/>
                </a:solidFill>
              </a:rPr>
              <a:t>Innovación y desarrollo</a:t>
            </a:r>
            <a:endParaRPr lang="es-PE" sz="1600" b="1" dirty="0">
              <a:solidFill>
                <a:srgbClr val="0070C0"/>
              </a:solidFill>
            </a:endParaRPr>
          </a:p>
        </p:txBody>
      </p:sp>
      <p:grpSp>
        <p:nvGrpSpPr>
          <p:cNvPr id="116" name="Grupo 115"/>
          <p:cNvGrpSpPr/>
          <p:nvPr/>
        </p:nvGrpSpPr>
        <p:grpSpPr>
          <a:xfrm>
            <a:off x="329879" y="3183872"/>
            <a:ext cx="3048024" cy="185781"/>
            <a:chOff x="1008231" y="4010726"/>
            <a:chExt cx="2027338" cy="150113"/>
          </a:xfrm>
        </p:grpSpPr>
        <p:cxnSp>
          <p:nvCxnSpPr>
            <p:cNvPr id="46" name="Conector recto 45"/>
            <p:cNvCxnSpPr/>
            <p:nvPr/>
          </p:nvCxnSpPr>
          <p:spPr>
            <a:xfrm>
              <a:off x="1008231" y="4160839"/>
              <a:ext cx="1955338"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p:nvPr/>
          </p:nvCxnSpPr>
          <p:spPr>
            <a:xfrm flipV="1">
              <a:off x="2963569" y="4010726"/>
              <a:ext cx="72000" cy="150113"/>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upo 119"/>
          <p:cNvGrpSpPr/>
          <p:nvPr/>
        </p:nvGrpSpPr>
        <p:grpSpPr>
          <a:xfrm>
            <a:off x="5707878" y="4486730"/>
            <a:ext cx="2422310" cy="567292"/>
            <a:chOff x="5351831" y="5174687"/>
            <a:chExt cx="2422310" cy="567292"/>
          </a:xfrm>
        </p:grpSpPr>
        <p:cxnSp>
          <p:nvCxnSpPr>
            <p:cNvPr id="66" name="Conector recto 65"/>
            <p:cNvCxnSpPr/>
            <p:nvPr/>
          </p:nvCxnSpPr>
          <p:spPr>
            <a:xfrm flipH="1">
              <a:off x="5351831" y="5741979"/>
              <a:ext cx="242231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Conector recto 66"/>
            <p:cNvCxnSpPr/>
            <p:nvPr/>
          </p:nvCxnSpPr>
          <p:spPr>
            <a:xfrm flipH="1" flipV="1">
              <a:off x="5353647" y="5174687"/>
              <a:ext cx="0" cy="567292"/>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upo 121"/>
          <p:cNvGrpSpPr/>
          <p:nvPr/>
        </p:nvGrpSpPr>
        <p:grpSpPr>
          <a:xfrm>
            <a:off x="6465985" y="3111872"/>
            <a:ext cx="2304000" cy="144000"/>
            <a:chOff x="6109938" y="3799829"/>
            <a:chExt cx="2304000" cy="144000"/>
          </a:xfrm>
        </p:grpSpPr>
        <p:cxnSp>
          <p:nvCxnSpPr>
            <p:cNvPr id="101" name="Conector recto 100"/>
            <p:cNvCxnSpPr/>
            <p:nvPr/>
          </p:nvCxnSpPr>
          <p:spPr>
            <a:xfrm>
              <a:off x="6217938" y="3942713"/>
              <a:ext cx="219600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Conector recto 101"/>
            <p:cNvCxnSpPr/>
            <p:nvPr/>
          </p:nvCxnSpPr>
          <p:spPr>
            <a:xfrm flipH="1" flipV="1">
              <a:off x="6109938" y="3799829"/>
              <a:ext cx="108000" cy="14400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upo 120"/>
          <p:cNvGrpSpPr/>
          <p:nvPr/>
        </p:nvGrpSpPr>
        <p:grpSpPr>
          <a:xfrm>
            <a:off x="6251667" y="3934263"/>
            <a:ext cx="2770159" cy="194295"/>
            <a:chOff x="5895621" y="4672515"/>
            <a:chExt cx="2304000" cy="144000"/>
          </a:xfrm>
        </p:grpSpPr>
        <p:cxnSp>
          <p:nvCxnSpPr>
            <p:cNvPr id="106" name="Conector recto 105"/>
            <p:cNvCxnSpPr/>
            <p:nvPr/>
          </p:nvCxnSpPr>
          <p:spPr>
            <a:xfrm>
              <a:off x="6003621" y="4815399"/>
              <a:ext cx="219600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Conector recto 106"/>
            <p:cNvCxnSpPr/>
            <p:nvPr/>
          </p:nvCxnSpPr>
          <p:spPr>
            <a:xfrm flipH="1" flipV="1">
              <a:off x="5895621" y="4672515"/>
              <a:ext cx="108000" cy="14400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1" name="Rectángulo 70"/>
          <p:cNvSpPr/>
          <p:nvPr/>
        </p:nvSpPr>
        <p:spPr>
          <a:xfrm>
            <a:off x="171931" y="3029034"/>
            <a:ext cx="3103925" cy="338554"/>
          </a:xfrm>
          <a:prstGeom prst="rect">
            <a:avLst/>
          </a:prstGeom>
        </p:spPr>
        <p:txBody>
          <a:bodyPr wrap="square">
            <a:spAutoFit/>
          </a:bodyPr>
          <a:lstStyle/>
          <a:p>
            <a:pPr algn="ctr">
              <a:defRPr/>
            </a:pPr>
            <a:r>
              <a:rPr lang="es-MX" sz="1600" b="1" kern="0" spc="-51" dirty="0">
                <a:solidFill>
                  <a:srgbClr val="0070C0"/>
                </a:solidFill>
              </a:rPr>
              <a:t>Material de propagación certificado</a:t>
            </a:r>
            <a:endParaRPr lang="es-PE" sz="1600" b="1" kern="0" spc="-51" dirty="0">
              <a:solidFill>
                <a:srgbClr val="0070C0"/>
              </a:solidFill>
            </a:endParaRPr>
          </a:p>
        </p:txBody>
      </p:sp>
      <p:sp>
        <p:nvSpPr>
          <p:cNvPr id="72" name="Rectángulo 71"/>
          <p:cNvSpPr/>
          <p:nvPr/>
        </p:nvSpPr>
        <p:spPr>
          <a:xfrm>
            <a:off x="1835696" y="5062832"/>
            <a:ext cx="3166052" cy="338554"/>
          </a:xfrm>
          <a:prstGeom prst="rect">
            <a:avLst/>
          </a:prstGeom>
        </p:spPr>
        <p:txBody>
          <a:bodyPr wrap="square">
            <a:spAutoFit/>
          </a:bodyPr>
          <a:lstStyle/>
          <a:p>
            <a:pPr algn="r">
              <a:defRPr/>
            </a:pPr>
            <a:r>
              <a:rPr lang="es-MX" sz="1600" b="1" kern="0" spc="-51" dirty="0">
                <a:solidFill>
                  <a:srgbClr val="0070C0"/>
                </a:solidFill>
              </a:rPr>
              <a:t>Alta productividad</a:t>
            </a:r>
            <a:endParaRPr lang="es-PE" sz="1600" b="1" kern="0" spc="-51" dirty="0">
              <a:solidFill>
                <a:srgbClr val="0070C0"/>
              </a:solidFill>
            </a:endParaRPr>
          </a:p>
        </p:txBody>
      </p:sp>
      <p:grpSp>
        <p:nvGrpSpPr>
          <p:cNvPr id="73" name="Grupo 72"/>
          <p:cNvGrpSpPr/>
          <p:nvPr/>
        </p:nvGrpSpPr>
        <p:grpSpPr>
          <a:xfrm>
            <a:off x="6246409" y="2336105"/>
            <a:ext cx="2502060" cy="97933"/>
            <a:chOff x="6126928" y="3799829"/>
            <a:chExt cx="2287010" cy="144000"/>
          </a:xfrm>
        </p:grpSpPr>
        <p:cxnSp>
          <p:nvCxnSpPr>
            <p:cNvPr id="75" name="Conector recto 74"/>
            <p:cNvCxnSpPr/>
            <p:nvPr/>
          </p:nvCxnSpPr>
          <p:spPr>
            <a:xfrm>
              <a:off x="6217938" y="3942713"/>
              <a:ext cx="219600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recto 75"/>
            <p:cNvCxnSpPr/>
            <p:nvPr/>
          </p:nvCxnSpPr>
          <p:spPr>
            <a:xfrm flipH="1" flipV="1">
              <a:off x="6126928" y="3799829"/>
              <a:ext cx="108000" cy="14400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upo 76"/>
          <p:cNvGrpSpPr/>
          <p:nvPr/>
        </p:nvGrpSpPr>
        <p:grpSpPr>
          <a:xfrm flipV="1">
            <a:off x="5721326" y="1644212"/>
            <a:ext cx="2408862" cy="192560"/>
            <a:chOff x="6109938" y="3799829"/>
            <a:chExt cx="2304000" cy="144000"/>
          </a:xfrm>
        </p:grpSpPr>
        <p:cxnSp>
          <p:nvCxnSpPr>
            <p:cNvPr id="78" name="Conector recto 77"/>
            <p:cNvCxnSpPr/>
            <p:nvPr/>
          </p:nvCxnSpPr>
          <p:spPr>
            <a:xfrm>
              <a:off x="6217938" y="3942713"/>
              <a:ext cx="219600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Conector recto 78"/>
            <p:cNvCxnSpPr/>
            <p:nvPr/>
          </p:nvCxnSpPr>
          <p:spPr>
            <a:xfrm flipH="1" flipV="1">
              <a:off x="6109938" y="3799829"/>
              <a:ext cx="108000" cy="14400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upo 79"/>
          <p:cNvGrpSpPr/>
          <p:nvPr/>
        </p:nvGrpSpPr>
        <p:grpSpPr>
          <a:xfrm flipH="1" flipV="1">
            <a:off x="1197216" y="1370249"/>
            <a:ext cx="3605138" cy="179367"/>
            <a:chOff x="6109938" y="3799829"/>
            <a:chExt cx="2304000" cy="144000"/>
          </a:xfrm>
        </p:grpSpPr>
        <p:cxnSp>
          <p:nvCxnSpPr>
            <p:cNvPr id="81" name="Conector recto 80"/>
            <p:cNvCxnSpPr/>
            <p:nvPr/>
          </p:nvCxnSpPr>
          <p:spPr>
            <a:xfrm>
              <a:off x="6217938" y="3942713"/>
              <a:ext cx="219600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Conector recto 81"/>
            <p:cNvCxnSpPr/>
            <p:nvPr/>
          </p:nvCxnSpPr>
          <p:spPr>
            <a:xfrm flipH="1" flipV="1">
              <a:off x="6109938" y="3799829"/>
              <a:ext cx="108000" cy="14400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upo 82"/>
          <p:cNvGrpSpPr/>
          <p:nvPr/>
        </p:nvGrpSpPr>
        <p:grpSpPr>
          <a:xfrm>
            <a:off x="1390201" y="2491431"/>
            <a:ext cx="2110925" cy="86399"/>
            <a:chOff x="1008231" y="4010726"/>
            <a:chExt cx="2027338" cy="150113"/>
          </a:xfrm>
        </p:grpSpPr>
        <p:cxnSp>
          <p:nvCxnSpPr>
            <p:cNvPr id="84" name="Conector recto 83"/>
            <p:cNvCxnSpPr/>
            <p:nvPr/>
          </p:nvCxnSpPr>
          <p:spPr>
            <a:xfrm>
              <a:off x="1008231" y="4160839"/>
              <a:ext cx="1955338"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Conector recto 84"/>
            <p:cNvCxnSpPr/>
            <p:nvPr/>
          </p:nvCxnSpPr>
          <p:spPr>
            <a:xfrm flipV="1">
              <a:off x="2963569" y="4010726"/>
              <a:ext cx="72000" cy="150113"/>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upo 88"/>
          <p:cNvGrpSpPr/>
          <p:nvPr/>
        </p:nvGrpSpPr>
        <p:grpSpPr>
          <a:xfrm flipH="1" flipV="1">
            <a:off x="1903710" y="1800994"/>
            <a:ext cx="1992277" cy="146573"/>
            <a:chOff x="6109938" y="3799829"/>
            <a:chExt cx="2304000" cy="144000"/>
          </a:xfrm>
        </p:grpSpPr>
        <p:cxnSp>
          <p:nvCxnSpPr>
            <p:cNvPr id="90" name="Conector recto 89"/>
            <p:cNvCxnSpPr/>
            <p:nvPr/>
          </p:nvCxnSpPr>
          <p:spPr>
            <a:xfrm>
              <a:off x="6217938" y="3942713"/>
              <a:ext cx="2196000" cy="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Conector recto 90"/>
            <p:cNvCxnSpPr/>
            <p:nvPr/>
          </p:nvCxnSpPr>
          <p:spPr>
            <a:xfrm flipH="1" flipV="1">
              <a:off x="6109938" y="3799829"/>
              <a:ext cx="108000" cy="144000"/>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upo 91"/>
          <p:cNvGrpSpPr/>
          <p:nvPr/>
        </p:nvGrpSpPr>
        <p:grpSpPr>
          <a:xfrm>
            <a:off x="35496" y="4027450"/>
            <a:ext cx="3653529" cy="114018"/>
            <a:chOff x="1343343" y="5270530"/>
            <a:chExt cx="2597204" cy="143031"/>
          </a:xfrm>
        </p:grpSpPr>
        <p:cxnSp>
          <p:nvCxnSpPr>
            <p:cNvPr id="93" name="Conector recto 92"/>
            <p:cNvCxnSpPr/>
            <p:nvPr/>
          </p:nvCxnSpPr>
          <p:spPr>
            <a:xfrm>
              <a:off x="1343343" y="5411806"/>
              <a:ext cx="2520000" cy="617"/>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Conector recto 93"/>
            <p:cNvCxnSpPr/>
            <p:nvPr/>
          </p:nvCxnSpPr>
          <p:spPr>
            <a:xfrm flipH="1">
              <a:off x="3868547" y="5270530"/>
              <a:ext cx="72000" cy="143031"/>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7" name="Rectángulo 56"/>
          <p:cNvSpPr/>
          <p:nvPr/>
        </p:nvSpPr>
        <p:spPr>
          <a:xfrm>
            <a:off x="0" y="-5116"/>
            <a:ext cx="9144000" cy="724813"/>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APORTE DE LA AGRICULTURA MODERNA EN INNOVACION Y ALTOS ESTANDARES DE NIVEL MUNDIAL</a:t>
            </a:r>
          </a:p>
        </p:txBody>
      </p:sp>
      <p:sp>
        <p:nvSpPr>
          <p:cNvPr id="58" name="Rectángulo: esquinas redondeadas 57"/>
          <p:cNvSpPr/>
          <p:nvPr/>
        </p:nvSpPr>
        <p:spPr>
          <a:xfrm>
            <a:off x="582252" y="5797686"/>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rPr>
              <a:t>Los más altos estándares y requerimientos de los mercados en el mundo</a:t>
            </a:r>
          </a:p>
        </p:txBody>
      </p:sp>
    </p:spTree>
    <p:extLst>
      <p:ext uri="{BB962C8B-B14F-4D97-AF65-F5344CB8AC3E}">
        <p14:creationId xmlns:p14="http://schemas.microsoft.com/office/powerpoint/2010/main" val="853386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6" name="Imagen 5" descr="_LOG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7" y="-531440"/>
            <a:ext cx="9181837" cy="6886378"/>
          </a:xfrm>
          <a:prstGeom prst="rect">
            <a:avLst/>
          </a:prstGeom>
        </p:spPr>
      </p:pic>
      <p:sp>
        <p:nvSpPr>
          <p:cNvPr id="4" name="Rectángulo 3"/>
          <p:cNvSpPr/>
          <p:nvPr/>
        </p:nvSpPr>
        <p:spPr>
          <a:xfrm>
            <a:off x="-37837" y="-171400"/>
            <a:ext cx="9181837"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81827647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pic>
        <p:nvPicPr>
          <p:cNvPr id="2" name="Imagen 1"/>
          <p:cNvPicPr>
            <a:picLocks noChangeAspect="1"/>
          </p:cNvPicPr>
          <p:nvPr/>
        </p:nvPicPr>
        <p:blipFill>
          <a:blip r:embed="rId3"/>
          <a:stretch>
            <a:fillRect/>
          </a:stretch>
        </p:blipFill>
        <p:spPr>
          <a:xfrm>
            <a:off x="107503" y="1071990"/>
            <a:ext cx="8895739" cy="4301226"/>
          </a:xfrm>
          <a:prstGeom prst="rect">
            <a:avLst/>
          </a:prstGeom>
        </p:spPr>
      </p:pic>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a:solidFill>
                  <a:schemeClr val="bg1"/>
                </a:solidFill>
              </a:rPr>
              <a:t>PERÚ: EXPORTACIONES TOTALES POR </a:t>
            </a:r>
            <a:r>
              <a:rPr lang="en-US" sz="2000" b="1" dirty="0" smtClean="0">
                <a:solidFill>
                  <a:schemeClr val="bg1"/>
                </a:solidFill>
              </a:rPr>
              <a:t>SECTORES</a:t>
            </a:r>
            <a:endParaRPr lang="es-PE" sz="2000" b="1" dirty="0">
              <a:solidFill>
                <a:schemeClr val="bg1"/>
              </a:solidFill>
            </a:endParaRPr>
          </a:p>
        </p:txBody>
      </p:sp>
      <p:sp>
        <p:nvSpPr>
          <p:cNvPr id="4" name="Rectángulo: esquinas redondeadas 3"/>
          <p:cNvSpPr/>
          <p:nvPr/>
        </p:nvSpPr>
        <p:spPr>
          <a:xfrm>
            <a:off x="582252" y="5797686"/>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2800" b="1" dirty="0">
                <a:solidFill>
                  <a:schemeClr val="bg1"/>
                </a:solidFill>
                <a:ea typeface="Tahoma" panose="020B0604030504040204" pitchFamily="34" charset="0"/>
                <a:cs typeface="Tahoma" panose="020B0604030504040204" pitchFamily="34" charset="0"/>
              </a:rPr>
              <a:t>El Agro es el 2° sector exportador</a:t>
            </a:r>
          </a:p>
        </p:txBody>
      </p:sp>
    </p:spTree>
    <p:extLst>
      <p:ext uri="{BB962C8B-B14F-4D97-AF65-F5344CB8AC3E}">
        <p14:creationId xmlns:p14="http://schemas.microsoft.com/office/powerpoint/2010/main" val="164984690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162"/>
          <p:cNvSpPr>
            <a:spLocks/>
          </p:cNvSpPr>
          <p:nvPr/>
        </p:nvSpPr>
        <p:spPr bwMode="auto">
          <a:xfrm>
            <a:off x="107504" y="4102035"/>
            <a:ext cx="2160240" cy="2148955"/>
          </a:xfrm>
          <a:prstGeom prst="roundRect">
            <a:avLst>
              <a:gd name="adj" fmla="val 5052"/>
            </a:avLst>
          </a:prstGeom>
          <a:solidFill>
            <a:srgbClr val="92D050"/>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36000" tIns="36000" rIns="72000" bIns="72000" numCol="1" spcCol="1270" anchor="ctr" anchorCtr="1">
            <a:noAutofit/>
          </a:bodyPr>
          <a:lstStyle/>
          <a:p>
            <a:pPr marL="268288" lvl="1" indent="-182563" defTabSz="1111250">
              <a:lnSpc>
                <a:spcPct val="90000"/>
              </a:lnSpc>
              <a:spcBef>
                <a:spcPct val="0"/>
              </a:spcBef>
              <a:spcAft>
                <a:spcPct val="15000"/>
              </a:spcAft>
              <a:buFont typeface="Arial" panose="020B0604020202020204" pitchFamily="34" charset="0"/>
              <a:buChar char="•"/>
            </a:pPr>
            <a:r>
              <a:rPr lang="es-PE" sz="1600" b="1" spc="-50" dirty="0">
                <a:solidFill>
                  <a:schemeClr val="bg1"/>
                </a:solidFill>
              </a:rPr>
              <a:t>Entorno económico adecuado</a:t>
            </a:r>
          </a:p>
          <a:p>
            <a:pPr marL="268288" lvl="1" indent="-182563" defTabSz="1111250">
              <a:lnSpc>
                <a:spcPct val="90000"/>
              </a:lnSpc>
              <a:spcBef>
                <a:spcPct val="0"/>
              </a:spcBef>
              <a:spcAft>
                <a:spcPct val="15000"/>
              </a:spcAft>
              <a:buFont typeface="Arial" panose="020B0604020202020204" pitchFamily="34" charset="0"/>
              <a:buChar char="•"/>
            </a:pPr>
            <a:r>
              <a:rPr lang="es-PE" sz="1600" b="1" spc="-50" dirty="0">
                <a:solidFill>
                  <a:schemeClr val="bg1"/>
                </a:solidFill>
              </a:rPr>
              <a:t>Estabilidad jurídica</a:t>
            </a:r>
          </a:p>
          <a:p>
            <a:pPr marL="268288" lvl="1" indent="-182563" defTabSz="1111250">
              <a:lnSpc>
                <a:spcPct val="90000"/>
              </a:lnSpc>
              <a:spcBef>
                <a:spcPct val="0"/>
              </a:spcBef>
              <a:spcAft>
                <a:spcPct val="15000"/>
              </a:spcAft>
              <a:buFont typeface="Arial" panose="020B0604020202020204" pitchFamily="34" charset="0"/>
              <a:buChar char="•"/>
            </a:pPr>
            <a:r>
              <a:rPr lang="es-PE" sz="1600" b="1" spc="-50" dirty="0" err="1">
                <a:solidFill>
                  <a:schemeClr val="bg1"/>
                </a:solidFill>
              </a:rPr>
              <a:t>TLC´s</a:t>
            </a:r>
            <a:endParaRPr lang="es-PE" sz="1600" b="1" spc="-50" dirty="0">
              <a:solidFill>
                <a:schemeClr val="bg1"/>
              </a:solidFill>
            </a:endParaRPr>
          </a:p>
          <a:p>
            <a:pPr marL="268288" lvl="1" indent="-182563" defTabSz="1111250">
              <a:lnSpc>
                <a:spcPct val="90000"/>
              </a:lnSpc>
              <a:spcBef>
                <a:spcPct val="0"/>
              </a:spcBef>
              <a:spcAft>
                <a:spcPct val="15000"/>
              </a:spcAft>
              <a:buFont typeface="Arial" panose="020B0604020202020204" pitchFamily="34" charset="0"/>
              <a:buChar char="•"/>
            </a:pPr>
            <a:r>
              <a:rPr lang="es-PE" sz="1600" b="1" spc="-50" dirty="0">
                <a:solidFill>
                  <a:schemeClr val="bg1"/>
                </a:solidFill>
              </a:rPr>
              <a:t>Apertura fitosanitarias</a:t>
            </a:r>
          </a:p>
        </p:txBody>
      </p:sp>
      <p:sp>
        <p:nvSpPr>
          <p:cNvPr id="9" name="Freeform 1162"/>
          <p:cNvSpPr>
            <a:spLocks/>
          </p:cNvSpPr>
          <p:nvPr/>
        </p:nvSpPr>
        <p:spPr bwMode="auto">
          <a:xfrm>
            <a:off x="2339752" y="4102035"/>
            <a:ext cx="2160240" cy="2148955"/>
          </a:xfrm>
          <a:prstGeom prst="roundRect">
            <a:avLst>
              <a:gd name="adj" fmla="val 5573"/>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spcFirstLastPara="0" vert="horz" wrap="square" lIns="36000" tIns="36000" rIns="72000" bIns="72000" numCol="1" spcCol="1270" anchor="ctr" anchorCtr="1">
            <a:noAutofit/>
          </a:bodyPr>
          <a:lstStyle/>
          <a:p>
            <a:pPr marL="268288" lvl="1" indent="-182563" defTabSz="1111250">
              <a:lnSpc>
                <a:spcPct val="90000"/>
              </a:lnSpc>
              <a:spcBef>
                <a:spcPct val="0"/>
              </a:spcBef>
              <a:spcAft>
                <a:spcPct val="15000"/>
              </a:spcAft>
              <a:buFont typeface="Arial" panose="020B0604020202020204" pitchFamily="34" charset="0"/>
              <a:buChar char="•"/>
            </a:pPr>
            <a:r>
              <a:rPr lang="es-MX" sz="1600" b="1" dirty="0">
                <a:solidFill>
                  <a:schemeClr val="bg1"/>
                </a:solidFill>
                <a:ea typeface="Tahoma" panose="020B0604030504040204" pitchFamily="34" charset="0"/>
                <a:cs typeface="Tahoma" panose="020B0604030504040204" pitchFamily="34" charset="0"/>
              </a:rPr>
              <a:t>Inversiones Sostenibles</a:t>
            </a:r>
          </a:p>
          <a:p>
            <a:pPr marL="268288" lvl="1" indent="-182563" defTabSz="1111250">
              <a:lnSpc>
                <a:spcPct val="90000"/>
              </a:lnSpc>
              <a:spcBef>
                <a:spcPct val="0"/>
              </a:spcBef>
              <a:spcAft>
                <a:spcPct val="15000"/>
              </a:spcAft>
              <a:buFont typeface="Arial" panose="020B0604020202020204" pitchFamily="34" charset="0"/>
              <a:buChar char="•"/>
            </a:pPr>
            <a:r>
              <a:rPr lang="es-MX" sz="1600" b="1" dirty="0">
                <a:solidFill>
                  <a:schemeClr val="bg1"/>
                </a:solidFill>
                <a:ea typeface="Tahoma" panose="020B0604030504040204" pitchFamily="34" charset="0"/>
                <a:cs typeface="Tahoma" panose="020B0604030504040204" pitchFamily="34" charset="0"/>
              </a:rPr>
              <a:t>Investigación, desarrollo e innovación</a:t>
            </a:r>
          </a:p>
          <a:p>
            <a:pPr marL="268288" lvl="1" indent="-182563" defTabSz="1111250">
              <a:lnSpc>
                <a:spcPct val="90000"/>
              </a:lnSpc>
              <a:spcBef>
                <a:spcPct val="0"/>
              </a:spcBef>
              <a:spcAft>
                <a:spcPct val="15000"/>
              </a:spcAft>
              <a:buFont typeface="Arial" panose="020B0604020202020204" pitchFamily="34" charset="0"/>
              <a:buChar char="•"/>
            </a:pPr>
            <a:r>
              <a:rPr lang="es-PE" sz="1600" b="1" spc="-50" dirty="0">
                <a:solidFill>
                  <a:schemeClr val="bg1"/>
                </a:solidFill>
              </a:rPr>
              <a:t>Personal calificado</a:t>
            </a:r>
          </a:p>
          <a:p>
            <a:pPr marL="268288" lvl="1" indent="-182563" defTabSz="1111250">
              <a:lnSpc>
                <a:spcPct val="90000"/>
              </a:lnSpc>
              <a:spcBef>
                <a:spcPct val="0"/>
              </a:spcBef>
              <a:spcAft>
                <a:spcPct val="15000"/>
              </a:spcAft>
              <a:buFont typeface="Arial" panose="020B0604020202020204" pitchFamily="34" charset="0"/>
              <a:buChar char="•"/>
            </a:pPr>
            <a:r>
              <a:rPr lang="es-PE" sz="1600" b="1" spc="-50" dirty="0">
                <a:solidFill>
                  <a:schemeClr val="bg1"/>
                </a:solidFill>
              </a:rPr>
              <a:t>Productos con alto valor y calidad</a:t>
            </a:r>
          </a:p>
          <a:p>
            <a:pPr marL="268288" lvl="1" indent="-182563" defTabSz="1111250">
              <a:lnSpc>
                <a:spcPct val="90000"/>
              </a:lnSpc>
              <a:spcBef>
                <a:spcPct val="0"/>
              </a:spcBef>
              <a:spcAft>
                <a:spcPct val="15000"/>
              </a:spcAft>
              <a:buFont typeface="Arial" panose="020B0604020202020204" pitchFamily="34" charset="0"/>
              <a:buChar char="•"/>
            </a:pPr>
            <a:r>
              <a:rPr lang="es-PE" sz="1600" b="1" spc="-50" dirty="0" err="1">
                <a:solidFill>
                  <a:schemeClr val="bg1"/>
                </a:solidFill>
              </a:rPr>
              <a:t>Asociatividad</a:t>
            </a:r>
            <a:endParaRPr lang="es-PE" sz="1600" b="1" spc="-50" dirty="0">
              <a:solidFill>
                <a:schemeClr val="bg1"/>
              </a:solidFill>
            </a:endParaRPr>
          </a:p>
        </p:txBody>
      </p:sp>
      <p:sp>
        <p:nvSpPr>
          <p:cNvPr id="10" name="Freeform 1162"/>
          <p:cNvSpPr>
            <a:spLocks/>
          </p:cNvSpPr>
          <p:nvPr/>
        </p:nvSpPr>
        <p:spPr bwMode="auto">
          <a:xfrm>
            <a:off x="4572000" y="4116878"/>
            <a:ext cx="2160240" cy="2148955"/>
          </a:xfrm>
          <a:prstGeom prst="roundRect">
            <a:avLst>
              <a:gd name="adj" fmla="val 5052"/>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spcFirstLastPara="0" vert="horz" wrap="square" lIns="36000" tIns="36000" rIns="72000" bIns="72000" numCol="1" spcCol="1270" anchor="ctr" anchorCtr="1">
            <a:noAutofit/>
          </a:bodyPr>
          <a:lstStyle/>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MINAGRI </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SENASA</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MINCETUR</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PROMPERU</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OCEX</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ANA</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INIA</a:t>
            </a:r>
          </a:p>
          <a:p>
            <a:pPr marL="268288" lvl="2" indent="-169863" defTabSz="1111250">
              <a:lnSpc>
                <a:spcPct val="90000"/>
              </a:lnSpc>
              <a:spcBef>
                <a:spcPct val="0"/>
              </a:spcBef>
              <a:spcAft>
                <a:spcPct val="15000"/>
              </a:spcAft>
              <a:buFont typeface="Arial" panose="020B0604020202020204" pitchFamily="34" charset="0"/>
              <a:buChar char="•"/>
            </a:pPr>
            <a:r>
              <a:rPr lang="es-PE" sz="1400" b="1" spc="-50" dirty="0">
                <a:solidFill>
                  <a:schemeClr val="bg1"/>
                </a:solidFill>
              </a:rPr>
              <a:t>Ministerio de RREE  -Embajadas en el exterior</a:t>
            </a: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27784" y="790218"/>
            <a:ext cx="3744416" cy="2303744"/>
          </a:xfrm>
          <a:prstGeom prst="rect">
            <a:avLst/>
          </a:prstGeom>
        </p:spPr>
      </p:pic>
      <p:sp>
        <p:nvSpPr>
          <p:cNvPr id="3" name="Rectángulo 2"/>
          <p:cNvSpPr/>
          <p:nvPr/>
        </p:nvSpPr>
        <p:spPr>
          <a:xfrm>
            <a:off x="107504" y="3733081"/>
            <a:ext cx="2140314" cy="327782"/>
          </a:xfrm>
          <a:prstGeom prst="rect">
            <a:avLst/>
          </a:prstGeom>
        </p:spPr>
        <p:txBody>
          <a:bodyPr wrap="square">
            <a:spAutoFit/>
          </a:bodyPr>
          <a:lstStyle/>
          <a:p>
            <a:pPr marL="87312" lvl="1" algn="ctr" defTabSz="1111250">
              <a:lnSpc>
                <a:spcPct val="90000"/>
              </a:lnSpc>
              <a:spcBef>
                <a:spcPct val="0"/>
              </a:spcBef>
              <a:spcAft>
                <a:spcPct val="15000"/>
              </a:spcAft>
            </a:pPr>
            <a:r>
              <a:rPr lang="es-PE" sz="1700" b="1" spc="-50" dirty="0">
                <a:solidFill>
                  <a:schemeClr val="tx2">
                    <a:lumMod val="60000"/>
                    <a:lumOff val="40000"/>
                  </a:schemeClr>
                </a:solidFill>
              </a:rPr>
              <a:t>Reglas de juego claras</a:t>
            </a:r>
          </a:p>
        </p:txBody>
      </p:sp>
      <p:sp>
        <p:nvSpPr>
          <p:cNvPr id="5" name="Rectángulo 4"/>
          <p:cNvSpPr/>
          <p:nvPr/>
        </p:nvSpPr>
        <p:spPr>
          <a:xfrm>
            <a:off x="2195736" y="3603242"/>
            <a:ext cx="2376264" cy="535531"/>
          </a:xfrm>
          <a:prstGeom prst="rect">
            <a:avLst/>
          </a:prstGeom>
        </p:spPr>
        <p:txBody>
          <a:bodyPr wrap="square">
            <a:spAutoFit/>
          </a:bodyPr>
          <a:lstStyle/>
          <a:p>
            <a:pPr marL="87312" lvl="1" algn="ctr" defTabSz="1111250">
              <a:lnSpc>
                <a:spcPct val="90000"/>
              </a:lnSpc>
              <a:spcBef>
                <a:spcPct val="0"/>
              </a:spcBef>
              <a:spcAft>
                <a:spcPct val="15000"/>
              </a:spcAft>
            </a:pPr>
            <a:r>
              <a:rPr lang="es-PE" sz="1600" b="1" spc="-50" dirty="0">
                <a:solidFill>
                  <a:schemeClr val="tx2">
                    <a:lumMod val="60000"/>
                    <a:lumOff val="40000"/>
                  </a:schemeClr>
                </a:solidFill>
              </a:rPr>
              <a:t>Empresarios modernos y eficientes</a:t>
            </a:r>
          </a:p>
        </p:txBody>
      </p:sp>
      <p:sp>
        <p:nvSpPr>
          <p:cNvPr id="6" name="Rectángulo 5"/>
          <p:cNvSpPr/>
          <p:nvPr/>
        </p:nvSpPr>
        <p:spPr>
          <a:xfrm>
            <a:off x="4379386" y="3589391"/>
            <a:ext cx="2388858" cy="563231"/>
          </a:xfrm>
          <a:prstGeom prst="rect">
            <a:avLst/>
          </a:prstGeom>
        </p:spPr>
        <p:txBody>
          <a:bodyPr wrap="square">
            <a:spAutoFit/>
          </a:bodyPr>
          <a:lstStyle/>
          <a:p>
            <a:pPr marL="87312" lvl="1" algn="ctr" defTabSz="1111250">
              <a:lnSpc>
                <a:spcPct val="90000"/>
              </a:lnSpc>
              <a:spcBef>
                <a:spcPct val="0"/>
              </a:spcBef>
              <a:spcAft>
                <a:spcPct val="15000"/>
              </a:spcAft>
            </a:pPr>
            <a:r>
              <a:rPr lang="es-PE" sz="1700" b="1" spc="-50" dirty="0">
                <a:solidFill>
                  <a:schemeClr val="tx2">
                    <a:lumMod val="60000"/>
                    <a:lumOff val="40000"/>
                  </a:schemeClr>
                </a:solidFill>
              </a:rPr>
              <a:t>Instituciones publicas solidas y competitivas</a:t>
            </a:r>
          </a:p>
        </p:txBody>
      </p:sp>
      <p:sp>
        <p:nvSpPr>
          <p:cNvPr id="13" name="Flecha izquierda y derecha 12"/>
          <p:cNvSpPr/>
          <p:nvPr/>
        </p:nvSpPr>
        <p:spPr>
          <a:xfrm>
            <a:off x="107504" y="2996952"/>
            <a:ext cx="8844390" cy="648072"/>
          </a:xfrm>
          <a:prstGeom prst="leftRightArrow">
            <a:avLst/>
          </a:prstGeom>
          <a:solidFill>
            <a:schemeClr val="tx2">
              <a:lumMod val="60000"/>
              <a:lumOff val="40000"/>
            </a:schemeClr>
          </a:solid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PE" sz="2000" b="1" dirty="0">
                <a:solidFill>
                  <a:schemeClr val="bg1"/>
                </a:solidFill>
              </a:rPr>
              <a:t>COMPETITIVIDAD</a:t>
            </a:r>
          </a:p>
        </p:txBody>
      </p:sp>
      <p:sp>
        <p:nvSpPr>
          <p:cNvPr id="12" name="Freeform 1162"/>
          <p:cNvSpPr>
            <a:spLocks/>
          </p:cNvSpPr>
          <p:nvPr/>
        </p:nvSpPr>
        <p:spPr bwMode="auto">
          <a:xfrm>
            <a:off x="6791654" y="4116877"/>
            <a:ext cx="2160240" cy="2148955"/>
          </a:xfrm>
          <a:prstGeom prst="roundRect">
            <a:avLst>
              <a:gd name="adj" fmla="val 5052"/>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spcFirstLastPara="0" vert="horz" wrap="square" lIns="36000" tIns="36000" rIns="72000" bIns="72000" numCol="1" spcCol="1270" anchor="ctr" anchorCtr="1">
            <a:noAutofit/>
          </a:bodyPr>
          <a:lstStyle/>
          <a:p>
            <a:pPr marL="185738" lvl="2" indent="-169863" defTabSz="1162050">
              <a:lnSpc>
                <a:spcPct val="90000"/>
              </a:lnSpc>
              <a:spcBef>
                <a:spcPct val="0"/>
              </a:spcBef>
              <a:spcAft>
                <a:spcPct val="15000"/>
              </a:spcAft>
              <a:buFont typeface="Arial" panose="020B0604020202020204" pitchFamily="34" charset="0"/>
              <a:buChar char="•"/>
            </a:pPr>
            <a:r>
              <a:rPr lang="es-PE" sz="1600" b="1" spc="-50" dirty="0">
                <a:solidFill>
                  <a:schemeClr val="bg1"/>
                </a:solidFill>
              </a:rPr>
              <a:t>Puertos</a:t>
            </a:r>
          </a:p>
          <a:p>
            <a:pPr marL="185738" lvl="2" indent="-169863" defTabSz="1162050">
              <a:lnSpc>
                <a:spcPct val="90000"/>
              </a:lnSpc>
              <a:spcBef>
                <a:spcPct val="0"/>
              </a:spcBef>
              <a:spcAft>
                <a:spcPct val="15000"/>
              </a:spcAft>
              <a:buFont typeface="Arial" panose="020B0604020202020204" pitchFamily="34" charset="0"/>
              <a:buChar char="•"/>
            </a:pPr>
            <a:r>
              <a:rPr lang="es-PE" sz="1600" b="1" spc="-50" dirty="0">
                <a:solidFill>
                  <a:schemeClr val="bg1"/>
                </a:solidFill>
              </a:rPr>
              <a:t>Aeropuertos</a:t>
            </a:r>
          </a:p>
          <a:p>
            <a:pPr marL="185738" lvl="2" indent="-169863" defTabSz="1162050">
              <a:lnSpc>
                <a:spcPct val="90000"/>
              </a:lnSpc>
              <a:spcBef>
                <a:spcPct val="0"/>
              </a:spcBef>
              <a:spcAft>
                <a:spcPct val="15000"/>
              </a:spcAft>
              <a:buFont typeface="Arial" panose="020B0604020202020204" pitchFamily="34" charset="0"/>
              <a:buChar char="•"/>
            </a:pPr>
            <a:r>
              <a:rPr lang="es-PE" sz="1600" b="1" spc="-50" dirty="0">
                <a:solidFill>
                  <a:schemeClr val="bg1"/>
                </a:solidFill>
              </a:rPr>
              <a:t>Carreteras</a:t>
            </a:r>
          </a:p>
          <a:p>
            <a:pPr marL="185738" lvl="2" indent="-169863" defTabSz="1162050">
              <a:lnSpc>
                <a:spcPct val="90000"/>
              </a:lnSpc>
              <a:spcBef>
                <a:spcPct val="0"/>
              </a:spcBef>
              <a:spcAft>
                <a:spcPct val="15000"/>
              </a:spcAft>
              <a:buFont typeface="Arial" panose="020B0604020202020204" pitchFamily="34" charset="0"/>
              <a:buChar char="•"/>
            </a:pPr>
            <a:r>
              <a:rPr lang="es-PE" sz="1600" b="1" spc="-50" dirty="0">
                <a:solidFill>
                  <a:schemeClr val="bg1"/>
                </a:solidFill>
              </a:rPr>
              <a:t>Sistemas de comunicación</a:t>
            </a:r>
          </a:p>
          <a:p>
            <a:pPr marL="185738" lvl="2" indent="-169863" defTabSz="1162050">
              <a:lnSpc>
                <a:spcPct val="90000"/>
              </a:lnSpc>
              <a:spcBef>
                <a:spcPct val="0"/>
              </a:spcBef>
              <a:spcAft>
                <a:spcPct val="15000"/>
              </a:spcAft>
              <a:buFont typeface="Arial" panose="020B0604020202020204" pitchFamily="34" charset="0"/>
              <a:buChar char="•"/>
            </a:pPr>
            <a:r>
              <a:rPr lang="es-PE" sz="1600" b="1" spc="-50" dirty="0">
                <a:solidFill>
                  <a:schemeClr val="bg1"/>
                </a:solidFill>
              </a:rPr>
              <a:t>Proyectos de Irrigación</a:t>
            </a:r>
          </a:p>
        </p:txBody>
      </p:sp>
      <p:sp>
        <p:nvSpPr>
          <p:cNvPr id="14" name="Rectángulo 13"/>
          <p:cNvSpPr/>
          <p:nvPr/>
        </p:nvSpPr>
        <p:spPr>
          <a:xfrm>
            <a:off x="6611480" y="3707115"/>
            <a:ext cx="2388858" cy="327782"/>
          </a:xfrm>
          <a:prstGeom prst="rect">
            <a:avLst/>
          </a:prstGeom>
        </p:spPr>
        <p:txBody>
          <a:bodyPr wrap="square">
            <a:spAutoFit/>
          </a:bodyPr>
          <a:lstStyle/>
          <a:p>
            <a:pPr marL="87312" lvl="1" algn="ctr" defTabSz="1111250">
              <a:lnSpc>
                <a:spcPct val="90000"/>
              </a:lnSpc>
              <a:spcBef>
                <a:spcPct val="0"/>
              </a:spcBef>
              <a:spcAft>
                <a:spcPct val="15000"/>
              </a:spcAft>
            </a:pPr>
            <a:r>
              <a:rPr lang="es-PE" sz="1700" b="1" spc="-50" dirty="0">
                <a:solidFill>
                  <a:schemeClr val="tx2">
                    <a:lumMod val="60000"/>
                    <a:lumOff val="40000"/>
                  </a:schemeClr>
                </a:solidFill>
              </a:rPr>
              <a:t>Infraestructura</a:t>
            </a:r>
          </a:p>
        </p:txBody>
      </p:sp>
      <p:sp>
        <p:nvSpPr>
          <p:cNvPr id="7" name="Rectángulo redondeado 6"/>
          <p:cNvSpPr/>
          <p:nvPr/>
        </p:nvSpPr>
        <p:spPr>
          <a:xfrm>
            <a:off x="107504" y="6347812"/>
            <a:ext cx="8844390" cy="3935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solidFill>
                  <a:schemeClr val="bg1"/>
                </a:solidFill>
              </a:rPr>
              <a:t>Trabajo conjunto Publico </a:t>
            </a:r>
            <a:r>
              <a:rPr lang="es-PE" sz="2000" b="1" dirty="0" smtClean="0">
                <a:solidFill>
                  <a:schemeClr val="bg1"/>
                </a:solidFill>
              </a:rPr>
              <a:t>+ </a:t>
            </a:r>
            <a:r>
              <a:rPr lang="es-PE" sz="2000" b="1" dirty="0">
                <a:solidFill>
                  <a:schemeClr val="bg1"/>
                </a:solidFill>
              </a:rPr>
              <a:t>Privado</a:t>
            </a:r>
          </a:p>
        </p:txBody>
      </p:sp>
      <p:sp>
        <p:nvSpPr>
          <p:cNvPr id="16" name="Rectángulo 15"/>
          <p:cNvSpPr/>
          <p:nvPr/>
        </p:nvSpPr>
        <p:spPr>
          <a:xfrm>
            <a:off x="6306" y="3095"/>
            <a:ext cx="914400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FOMENTAR LA COMPETITIVIDAD Y UN </a:t>
            </a:r>
            <a:r>
              <a:rPr lang="es-PE" sz="2000" b="1" dirty="0">
                <a:solidFill>
                  <a:schemeClr val="bg1"/>
                </a:solidFill>
              </a:rPr>
              <a:t>BUEN CLIMA DE NEGOCIOS PARA EL SECTOR</a:t>
            </a:r>
          </a:p>
        </p:txBody>
      </p:sp>
    </p:spTree>
    <p:extLst>
      <p:ext uri="{BB962C8B-B14F-4D97-AF65-F5344CB8AC3E}">
        <p14:creationId xmlns:p14="http://schemas.microsoft.com/office/powerpoint/2010/main" val="301640929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8 Imagen"/>
          <p:cNvPicPr>
            <a:picLocks noChangeAspect="1"/>
          </p:cNvPicPr>
          <p:nvPr/>
        </p:nvPicPr>
        <p:blipFill>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artisticPaintBrush trans="49000" brushSize="0"/>
                    </a14:imgEffect>
                    <a14:imgEffect>
                      <a14:brightnessContrast bright="98000" contrast="92000"/>
                    </a14:imgEffect>
                  </a14:imgLayer>
                </a14:imgProps>
              </a:ext>
              <a:ext uri="{28A0092B-C50C-407E-A947-70E740481C1C}">
                <a14:useLocalDpi xmlns:a14="http://schemas.microsoft.com/office/drawing/2010/main" val="0"/>
              </a:ext>
            </a:extLst>
          </a:blip>
          <a:stretch>
            <a:fillRect/>
          </a:stretch>
        </p:blipFill>
        <p:spPr>
          <a:xfrm>
            <a:off x="75826" y="4941168"/>
            <a:ext cx="9011389" cy="1656184"/>
          </a:xfrm>
          <a:prstGeom prst="rect">
            <a:avLst/>
          </a:prstGeom>
        </p:spPr>
      </p:pic>
      <p:sp>
        <p:nvSpPr>
          <p:cNvPr id="12" name="Text Box 5"/>
          <p:cNvSpPr txBox="1">
            <a:spLocks noChangeArrowheads="1"/>
          </p:cNvSpPr>
          <p:nvPr/>
        </p:nvSpPr>
        <p:spPr bwMode="auto">
          <a:xfrm>
            <a:off x="0" y="6525344"/>
            <a:ext cx="25367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400" b="1" dirty="0">
                <a:solidFill>
                  <a:schemeClr val="accent1">
                    <a:lumMod val="75000"/>
                  </a:schemeClr>
                </a:solidFill>
              </a:rPr>
              <a:t>Fuente: </a:t>
            </a:r>
            <a:r>
              <a:rPr lang="es-PE" altLang="es-PE" sz="1400" b="1" dirty="0">
                <a:solidFill>
                  <a:schemeClr val="accent1">
                    <a:lumMod val="75000"/>
                  </a:schemeClr>
                </a:solidFill>
              </a:rPr>
              <a:t>Gremios AGAP, SENASA</a:t>
            </a:r>
            <a:endParaRPr lang="es-ES" altLang="es-PE" sz="1100" b="1" dirty="0">
              <a:solidFill>
                <a:schemeClr val="accent1">
                  <a:lumMod val="75000"/>
                </a:schemeClr>
              </a:solidFill>
            </a:endParaRPr>
          </a:p>
        </p:txBody>
      </p:sp>
      <p:pic>
        <p:nvPicPr>
          <p:cNvPr id="88068" name="Picture 4" descr="Mi f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1526588"/>
            <a:ext cx="1415686" cy="563230"/>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 la derecha 5"/>
          <p:cNvSpPr/>
          <p:nvPr/>
        </p:nvSpPr>
        <p:spPr>
          <a:xfrm>
            <a:off x="2521471" y="2883526"/>
            <a:ext cx="394345" cy="118753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aphicFrame>
        <p:nvGraphicFramePr>
          <p:cNvPr id="9" name="Diagrama 8"/>
          <p:cNvGraphicFramePr/>
          <p:nvPr>
            <p:extLst/>
          </p:nvPr>
        </p:nvGraphicFramePr>
        <p:xfrm>
          <a:off x="6732240" y="1997975"/>
          <a:ext cx="3240360" cy="27749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Diagrama 10"/>
          <p:cNvGraphicFramePr/>
          <p:nvPr>
            <p:extLst/>
          </p:nvPr>
        </p:nvGraphicFramePr>
        <p:xfrm>
          <a:off x="-228160" y="2247298"/>
          <a:ext cx="2993103" cy="24599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Flecha: a la derecha 18"/>
          <p:cNvSpPr/>
          <p:nvPr/>
        </p:nvSpPr>
        <p:spPr>
          <a:xfrm rot="10800000">
            <a:off x="7240055" y="2883526"/>
            <a:ext cx="394345" cy="1187537"/>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13"/>
          <p:cNvSpPr/>
          <p:nvPr/>
        </p:nvSpPr>
        <p:spPr>
          <a:xfrm>
            <a:off x="0" y="15707"/>
            <a:ext cx="914400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ABRIR MAS MERCADOS </a:t>
            </a:r>
            <a:r>
              <a:rPr lang="es-PE" sz="2000" b="1" dirty="0">
                <a:solidFill>
                  <a:schemeClr val="bg1"/>
                </a:solidFill>
              </a:rPr>
              <a:t>Y </a:t>
            </a:r>
            <a:r>
              <a:rPr lang="es-PE" sz="2000" b="1" dirty="0" smtClean="0">
                <a:solidFill>
                  <a:schemeClr val="bg1"/>
                </a:solidFill>
              </a:rPr>
              <a:t>ASEGURAR LA </a:t>
            </a:r>
            <a:r>
              <a:rPr lang="es-PE" sz="2000" b="1" dirty="0">
                <a:solidFill>
                  <a:schemeClr val="bg1"/>
                </a:solidFill>
              </a:rPr>
              <a:t>CONTINUIDAD DEL SECTOR </a:t>
            </a:r>
          </a:p>
        </p:txBody>
      </p:sp>
      <p:pic>
        <p:nvPicPr>
          <p:cNvPr id="4" name="Imagen 3"/>
          <p:cNvPicPr>
            <a:picLocks noChangeAspect="1"/>
          </p:cNvPicPr>
          <p:nvPr/>
        </p:nvPicPr>
        <p:blipFill>
          <a:blip r:embed="rId16"/>
          <a:stretch>
            <a:fillRect/>
          </a:stretch>
        </p:blipFill>
        <p:spPr>
          <a:xfrm>
            <a:off x="2989106" y="2501408"/>
            <a:ext cx="4247190" cy="1951772"/>
          </a:xfrm>
          <a:prstGeom prst="rect">
            <a:avLst/>
          </a:prstGeom>
        </p:spPr>
      </p:pic>
    </p:spTree>
    <p:extLst>
      <p:ext uri="{BB962C8B-B14F-4D97-AF65-F5344CB8AC3E}">
        <p14:creationId xmlns:p14="http://schemas.microsoft.com/office/powerpoint/2010/main" val="3654918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
          <p:cNvSpPr txBox="1">
            <a:spLocks noChangeArrowheads="1"/>
          </p:cNvSpPr>
          <p:nvPr/>
        </p:nvSpPr>
        <p:spPr bwMode="auto">
          <a:xfrm>
            <a:off x="11276" y="6654552"/>
            <a:ext cx="128913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900" b="1" dirty="0">
                <a:solidFill>
                  <a:schemeClr val="accent1">
                    <a:lumMod val="75000"/>
                  </a:schemeClr>
                </a:solidFill>
              </a:rPr>
              <a:t>Fuente: </a:t>
            </a:r>
            <a:r>
              <a:rPr lang="es-PE" altLang="es-PE" sz="900" b="1" dirty="0">
                <a:solidFill>
                  <a:schemeClr val="accent1">
                    <a:lumMod val="75000"/>
                  </a:schemeClr>
                </a:solidFill>
              </a:rPr>
              <a:t>AGAP, SENASA</a:t>
            </a:r>
            <a:endParaRPr lang="es-ES" altLang="es-PE" sz="900" dirty="0">
              <a:solidFill>
                <a:schemeClr val="accent1">
                  <a:lumMod val="75000"/>
                </a:schemeClr>
              </a:solidFill>
            </a:endParaRPr>
          </a:p>
        </p:txBody>
      </p:sp>
      <p:sp>
        <p:nvSpPr>
          <p:cNvPr id="55" name="Esquina doblada 54"/>
          <p:cNvSpPr/>
          <p:nvPr/>
        </p:nvSpPr>
        <p:spPr>
          <a:xfrm>
            <a:off x="149304" y="6142654"/>
            <a:ext cx="865963" cy="511898"/>
          </a:xfrm>
          <a:prstGeom prst="foldedCorne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1500" b="1" dirty="0">
                <a:solidFill>
                  <a:schemeClr val="bg1"/>
                </a:solidFill>
              </a:rPr>
              <a:t>AZUL</a:t>
            </a:r>
          </a:p>
        </p:txBody>
      </p:sp>
      <p:sp>
        <p:nvSpPr>
          <p:cNvPr id="31" name="Text Box 5"/>
          <p:cNvSpPr txBox="1">
            <a:spLocks noChangeArrowheads="1"/>
          </p:cNvSpPr>
          <p:nvPr/>
        </p:nvSpPr>
        <p:spPr bwMode="auto">
          <a:xfrm>
            <a:off x="976825" y="6070248"/>
            <a:ext cx="36706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PE" altLang="es-PE" sz="1200" dirty="0">
                <a:solidFill>
                  <a:schemeClr val="accent1"/>
                </a:solidFill>
              </a:rPr>
              <a:t>PRODUCTOS POR MERCADO QUE YA ESTAN ABIERTOS</a:t>
            </a:r>
          </a:p>
          <a:p>
            <a:pPr fontAlgn="b">
              <a:spcBef>
                <a:spcPct val="0"/>
              </a:spcBef>
              <a:buFontTx/>
              <a:buNone/>
            </a:pPr>
            <a:r>
              <a:rPr lang="es-PE" altLang="es-PE" sz="1200" dirty="0">
                <a:solidFill>
                  <a:schemeClr val="accent1"/>
                </a:solidFill>
              </a:rPr>
              <a:t>PERO </a:t>
            </a:r>
            <a:r>
              <a:rPr lang="es-PE" altLang="es-PE" sz="1200" b="1" dirty="0">
                <a:solidFill>
                  <a:schemeClr val="accent1"/>
                </a:solidFill>
              </a:rPr>
              <a:t>QUE PODRIAN ENTRAR EN MEJORES CONDICIONES</a:t>
            </a:r>
            <a:endParaRPr lang="es-ES" altLang="es-PE" sz="1200" dirty="0">
              <a:solidFill>
                <a:schemeClr val="accent1"/>
              </a:solidFill>
            </a:endParaRPr>
          </a:p>
        </p:txBody>
      </p:sp>
      <p:sp>
        <p:nvSpPr>
          <p:cNvPr id="29" name="Rectángulo 28"/>
          <p:cNvSpPr/>
          <p:nvPr/>
        </p:nvSpPr>
        <p:spPr>
          <a:xfrm>
            <a:off x="-13054" y="-37836"/>
            <a:ext cx="9259267" cy="739605"/>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TODAVIA QUEDAN ALGUNOS MERCADOS CLAVES POR ABRIR </a:t>
            </a:r>
          </a:p>
          <a:p>
            <a:pPr>
              <a:defRPr/>
            </a:pPr>
            <a:r>
              <a:rPr lang="es-PE" b="1" i="1" dirty="0">
                <a:solidFill>
                  <a:schemeClr val="bg1"/>
                </a:solidFill>
              </a:rPr>
              <a:t>MATRIZ MERCADO/PRODUCTO</a:t>
            </a:r>
          </a:p>
        </p:txBody>
      </p:sp>
      <p:sp>
        <p:nvSpPr>
          <p:cNvPr id="33" name="Esquina doblada 54"/>
          <p:cNvSpPr/>
          <p:nvPr/>
        </p:nvSpPr>
        <p:spPr>
          <a:xfrm>
            <a:off x="8170533" y="6084074"/>
            <a:ext cx="865963" cy="511898"/>
          </a:xfrm>
          <a:prstGeom prst="folded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1500" b="1" dirty="0">
                <a:solidFill>
                  <a:schemeClr val="bg1"/>
                </a:solidFill>
              </a:rPr>
              <a:t>VERDE</a:t>
            </a:r>
          </a:p>
        </p:txBody>
      </p:sp>
      <p:sp>
        <p:nvSpPr>
          <p:cNvPr id="34" name="Text Box 5"/>
          <p:cNvSpPr txBox="1">
            <a:spLocks noChangeArrowheads="1"/>
          </p:cNvSpPr>
          <p:nvPr/>
        </p:nvSpPr>
        <p:spPr bwMode="auto">
          <a:xfrm>
            <a:off x="5220072" y="6135687"/>
            <a:ext cx="2950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
              <a:spcBef>
                <a:spcPct val="0"/>
              </a:spcBef>
              <a:buFontTx/>
              <a:buNone/>
            </a:pPr>
            <a:r>
              <a:rPr lang="es-PE" altLang="es-PE" sz="1200" dirty="0">
                <a:solidFill>
                  <a:srgbClr val="008A3E"/>
                </a:solidFill>
              </a:rPr>
              <a:t>PRODUCTOS DONDE SE NECESITA APERTURA DE MERCADO</a:t>
            </a:r>
          </a:p>
        </p:txBody>
      </p:sp>
      <p:pic>
        <p:nvPicPr>
          <p:cNvPr id="35" name="Imagen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83" y="1046163"/>
            <a:ext cx="8639033" cy="4736460"/>
          </a:xfrm>
          <a:prstGeom prst="rect">
            <a:avLst/>
          </a:prstGeom>
        </p:spPr>
      </p:pic>
      <p:graphicFrame>
        <p:nvGraphicFramePr>
          <p:cNvPr id="36" name="Tabla 35"/>
          <p:cNvGraphicFramePr>
            <a:graphicFrameLocks noGrp="1"/>
          </p:cNvGraphicFramePr>
          <p:nvPr>
            <p:extLst/>
          </p:nvPr>
        </p:nvGraphicFramePr>
        <p:xfrm>
          <a:off x="7935788" y="3477311"/>
          <a:ext cx="1028700" cy="9620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dirty="0">
                          <a:solidFill>
                            <a:srgbClr val="FFFFFF"/>
                          </a:solidFill>
                          <a:effectLst/>
                          <a:latin typeface="Calibri" panose="020F0502020204030204" pitchFamily="34" charset="0"/>
                        </a:rPr>
                        <a:t>Japón</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a:solidFill>
                            <a:srgbClr val="FFFFFF"/>
                          </a:solidFill>
                          <a:effectLst/>
                          <a:latin typeface="Calibri" panose="020F0502020204030204" pitchFamily="34" charset="0"/>
                        </a:rPr>
                        <a:t>(1) UVA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1"/>
                  </a:ext>
                </a:extLst>
              </a:tr>
              <a:tr h="190500">
                <a:tc>
                  <a:txBody>
                    <a:bodyPr/>
                    <a:lstStyle/>
                    <a:p>
                      <a:pPr algn="l" fontAlgn="b"/>
                      <a:r>
                        <a:rPr lang="es-PE" sz="1100" b="1" i="0" u="none" strike="noStrike" dirty="0">
                          <a:solidFill>
                            <a:srgbClr val="FFFFFF"/>
                          </a:solidFill>
                          <a:effectLst/>
                          <a:latin typeface="Calibri" panose="020F0502020204030204" pitchFamily="34" charset="0"/>
                        </a:rPr>
                        <a:t>(2) CITRICOS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2"/>
                  </a:ext>
                </a:extLst>
              </a:tr>
              <a:tr h="190500">
                <a:tc>
                  <a:txBody>
                    <a:bodyPr/>
                    <a:lstStyle/>
                    <a:p>
                      <a:pPr algn="l" fontAlgn="b"/>
                      <a:r>
                        <a:rPr lang="es-PE" sz="1100" b="1" i="0" u="none" strike="noStrike">
                          <a:solidFill>
                            <a:srgbClr val="FFFFFF"/>
                          </a:solidFill>
                          <a:effectLst/>
                          <a:latin typeface="Calibri" panose="020F0502020204030204" pitchFamily="34" charset="0"/>
                        </a:rPr>
                        <a:t>(3) ARANDANOS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3"/>
                  </a:ext>
                </a:extLst>
              </a:tr>
              <a:tr h="190500">
                <a:tc>
                  <a:txBody>
                    <a:bodyPr/>
                    <a:lstStyle/>
                    <a:p>
                      <a:pPr algn="l" fontAlgn="b"/>
                      <a:r>
                        <a:rPr lang="es-PE" sz="1100" b="1" i="0" u="none" strike="noStrike" dirty="0">
                          <a:solidFill>
                            <a:srgbClr val="FFFFFF"/>
                          </a:solidFill>
                          <a:effectLst/>
                          <a:latin typeface="Calibri" panose="020F0502020204030204" pitchFamily="34" charset="0"/>
                        </a:rPr>
                        <a:t>(3) GRANADA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4"/>
                  </a:ext>
                </a:extLst>
              </a:tr>
            </a:tbl>
          </a:graphicData>
        </a:graphic>
      </p:graphicFrame>
      <p:graphicFrame>
        <p:nvGraphicFramePr>
          <p:cNvPr id="37" name="Tabla 36"/>
          <p:cNvGraphicFramePr>
            <a:graphicFrameLocks noGrp="1"/>
          </p:cNvGraphicFramePr>
          <p:nvPr>
            <p:extLst/>
          </p:nvPr>
        </p:nvGraphicFramePr>
        <p:xfrm>
          <a:off x="7737226" y="2224435"/>
          <a:ext cx="1028700" cy="9620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dirty="0">
                          <a:solidFill>
                            <a:srgbClr val="FFFFFF"/>
                          </a:solidFill>
                          <a:effectLst/>
                          <a:latin typeface="Calibri" panose="020F0502020204030204" pitchFamily="34" charset="0"/>
                        </a:rPr>
                        <a:t>Corea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a:solidFill>
                            <a:srgbClr val="FFFFFF"/>
                          </a:solidFill>
                          <a:effectLst/>
                          <a:latin typeface="Calibri" panose="020F0502020204030204" pitchFamily="34" charset="0"/>
                        </a:rPr>
                        <a:t>(1) GRANADA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1"/>
                  </a:ext>
                </a:extLst>
              </a:tr>
              <a:tr h="190500">
                <a:tc>
                  <a:txBody>
                    <a:bodyPr/>
                    <a:lstStyle/>
                    <a:p>
                      <a:pPr algn="l" fontAlgn="b"/>
                      <a:r>
                        <a:rPr lang="es-PE" sz="1100" b="1" i="0" u="none" strike="noStrike">
                          <a:solidFill>
                            <a:srgbClr val="FFFFFF"/>
                          </a:solidFill>
                          <a:effectLst/>
                          <a:latin typeface="Calibri" panose="020F0502020204030204" pitchFamily="34" charset="0"/>
                        </a:rPr>
                        <a:t>(2) MANGO</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2"/>
                  </a:ext>
                </a:extLst>
              </a:tr>
              <a:tr h="190500">
                <a:tc>
                  <a:txBody>
                    <a:bodyPr/>
                    <a:lstStyle/>
                    <a:p>
                      <a:pPr algn="l" fontAlgn="b"/>
                      <a:r>
                        <a:rPr lang="es-PE" sz="1100" b="1" i="0" u="none" strike="noStrike">
                          <a:solidFill>
                            <a:srgbClr val="FFFFFF"/>
                          </a:solidFill>
                          <a:effectLst/>
                          <a:latin typeface="Calibri" panose="020F0502020204030204" pitchFamily="34" charset="0"/>
                        </a:rPr>
                        <a:t>(2) UVA</a:t>
                      </a:r>
                    </a:p>
                  </a:txBody>
                  <a:tcPr marL="9525" marR="9525" marT="9525" marB="0" anchor="b">
                    <a:lnL>
                      <a:noFill/>
                    </a:lnL>
                    <a:lnR>
                      <a:noFill/>
                    </a:lnR>
                    <a:lnT>
                      <a:noFill/>
                    </a:lnT>
                    <a:lnB>
                      <a:noFill/>
                    </a:lnB>
                    <a:solidFill>
                      <a:srgbClr val="0070C0"/>
                    </a:solidFill>
                  </a:tcPr>
                </a:tc>
                <a:extLst>
                  <a:ext uri="{0D108BD9-81ED-4DB2-BD59-A6C34878D82A}">
                    <a16:rowId xmlns:a16="http://schemas.microsoft.com/office/drawing/2014/main" xmlns="" val="10003"/>
                  </a:ext>
                </a:extLst>
              </a:tr>
              <a:tr h="190500">
                <a:tc>
                  <a:txBody>
                    <a:bodyPr/>
                    <a:lstStyle/>
                    <a:p>
                      <a:pPr algn="l" fontAlgn="b"/>
                      <a:r>
                        <a:rPr lang="es-PE" sz="1100" b="1" i="0" u="none" strike="noStrike" dirty="0">
                          <a:solidFill>
                            <a:srgbClr val="FFFFFF"/>
                          </a:solidFill>
                          <a:effectLst/>
                          <a:latin typeface="Calibri" panose="020F0502020204030204" pitchFamily="34" charset="0"/>
                        </a:rPr>
                        <a:t>(3) PALTA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4"/>
                  </a:ext>
                </a:extLst>
              </a:tr>
            </a:tbl>
          </a:graphicData>
        </a:graphic>
      </p:graphicFrame>
      <p:graphicFrame>
        <p:nvGraphicFramePr>
          <p:cNvPr id="38" name="Tabla 37"/>
          <p:cNvGraphicFramePr>
            <a:graphicFrameLocks noGrp="1"/>
          </p:cNvGraphicFramePr>
          <p:nvPr>
            <p:extLst>
              <p:ext uri="{D42A27DB-BD31-4B8C-83A1-F6EECF244321}">
                <p14:modId xmlns:p14="http://schemas.microsoft.com/office/powerpoint/2010/main" val="2071659968"/>
              </p:ext>
            </p:extLst>
          </p:nvPr>
        </p:nvGraphicFramePr>
        <p:xfrm>
          <a:off x="6355905" y="2034033"/>
          <a:ext cx="1028700" cy="5810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dirty="0">
                          <a:solidFill>
                            <a:srgbClr val="FFFFFF"/>
                          </a:solidFill>
                          <a:effectLst/>
                          <a:latin typeface="Calibri" panose="020F0502020204030204" pitchFamily="34" charset="0"/>
                        </a:rPr>
                        <a:t>China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dirty="0" smtClean="0">
                          <a:solidFill>
                            <a:srgbClr val="FFFFFF"/>
                          </a:solidFill>
                          <a:effectLst/>
                          <a:latin typeface="Calibri" panose="020F0502020204030204" pitchFamily="34" charset="0"/>
                        </a:rPr>
                        <a:t>(1) </a:t>
                      </a:r>
                      <a:r>
                        <a:rPr lang="es-PE" sz="1100" b="1" i="0" u="none" strike="noStrike" dirty="0">
                          <a:solidFill>
                            <a:srgbClr val="FFFFFF"/>
                          </a:solidFill>
                          <a:effectLst/>
                          <a:latin typeface="Calibri" panose="020F0502020204030204" pitchFamily="34" charset="0"/>
                        </a:rPr>
                        <a:t>ARANDANOS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1"/>
                  </a:ext>
                </a:extLst>
              </a:tr>
              <a:tr h="190500">
                <a:tc>
                  <a:txBody>
                    <a:bodyPr/>
                    <a:lstStyle/>
                    <a:p>
                      <a:pPr algn="l" fontAlgn="b"/>
                      <a:r>
                        <a:rPr lang="es-PE" sz="1100" b="1" i="0" u="none" strike="noStrike" dirty="0">
                          <a:solidFill>
                            <a:srgbClr val="FFFFFF"/>
                          </a:solidFill>
                          <a:effectLst/>
                          <a:latin typeface="Calibri" panose="020F0502020204030204" pitchFamily="34" charset="0"/>
                        </a:rPr>
                        <a:t>(2) GRANADA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2"/>
                  </a:ext>
                </a:extLst>
              </a:tr>
            </a:tbl>
          </a:graphicData>
        </a:graphic>
      </p:graphicFrame>
      <p:graphicFrame>
        <p:nvGraphicFramePr>
          <p:cNvPr id="39" name="Tabla 38"/>
          <p:cNvGraphicFramePr>
            <a:graphicFrameLocks noGrp="1"/>
          </p:cNvGraphicFramePr>
          <p:nvPr>
            <p:extLst/>
          </p:nvPr>
        </p:nvGraphicFramePr>
        <p:xfrm>
          <a:off x="886107" y="3858311"/>
          <a:ext cx="1028700" cy="5810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dirty="0">
                          <a:solidFill>
                            <a:srgbClr val="FFFFFF"/>
                          </a:solidFill>
                          <a:effectLst/>
                          <a:latin typeface="Calibri" panose="020F0502020204030204" pitchFamily="34" charset="0"/>
                        </a:rPr>
                        <a:t>México</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dirty="0">
                          <a:solidFill>
                            <a:srgbClr val="FFFFFF"/>
                          </a:solidFill>
                          <a:effectLst/>
                          <a:latin typeface="Calibri" panose="020F0502020204030204" pitchFamily="34" charset="0"/>
                        </a:rPr>
                        <a:t>(1) PALTA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1"/>
                  </a:ext>
                </a:extLst>
              </a:tr>
              <a:tr h="190500">
                <a:tc>
                  <a:txBody>
                    <a:bodyPr/>
                    <a:lstStyle/>
                    <a:p>
                      <a:pPr algn="l" fontAlgn="b"/>
                      <a:r>
                        <a:rPr lang="es-PE" sz="1100" b="1" i="0" u="none" strike="noStrike" dirty="0">
                          <a:solidFill>
                            <a:srgbClr val="FFFFFF"/>
                          </a:solidFill>
                          <a:effectLst/>
                          <a:latin typeface="Calibri" panose="020F0502020204030204" pitchFamily="34" charset="0"/>
                        </a:rPr>
                        <a:t>(5) GRANADA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2"/>
                  </a:ext>
                </a:extLst>
              </a:tr>
            </a:tbl>
          </a:graphicData>
        </a:graphic>
      </p:graphicFrame>
      <p:sp>
        <p:nvSpPr>
          <p:cNvPr id="40" name="Elipse 39"/>
          <p:cNvSpPr/>
          <p:nvPr/>
        </p:nvSpPr>
        <p:spPr>
          <a:xfrm>
            <a:off x="7284467" y="2713252"/>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41" name="CuadroTexto 40"/>
          <p:cNvSpPr txBox="1"/>
          <p:nvPr/>
        </p:nvSpPr>
        <p:spPr>
          <a:xfrm>
            <a:off x="7365718" y="2757689"/>
            <a:ext cx="266481" cy="323165"/>
          </a:xfrm>
          <a:prstGeom prst="rect">
            <a:avLst/>
          </a:prstGeom>
          <a:noFill/>
        </p:spPr>
        <p:txBody>
          <a:bodyPr wrap="square" rtlCol="0">
            <a:spAutoFit/>
          </a:bodyPr>
          <a:lstStyle/>
          <a:p>
            <a:r>
              <a:rPr lang="es-PE" sz="1500" b="1" dirty="0">
                <a:solidFill>
                  <a:schemeClr val="bg1"/>
                </a:solidFill>
              </a:rPr>
              <a:t>1</a:t>
            </a:r>
          </a:p>
        </p:txBody>
      </p:sp>
      <p:sp>
        <p:nvSpPr>
          <p:cNvPr id="43" name="Elipse 42"/>
          <p:cNvSpPr/>
          <p:nvPr/>
        </p:nvSpPr>
        <p:spPr>
          <a:xfrm>
            <a:off x="7499097" y="3237122"/>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44" name="CuadroTexto 43"/>
          <p:cNvSpPr txBox="1"/>
          <p:nvPr/>
        </p:nvSpPr>
        <p:spPr>
          <a:xfrm>
            <a:off x="7580348" y="3281559"/>
            <a:ext cx="266481" cy="323165"/>
          </a:xfrm>
          <a:prstGeom prst="rect">
            <a:avLst/>
          </a:prstGeom>
          <a:noFill/>
        </p:spPr>
        <p:txBody>
          <a:bodyPr wrap="square" rtlCol="0">
            <a:spAutoFit/>
          </a:bodyPr>
          <a:lstStyle/>
          <a:p>
            <a:r>
              <a:rPr lang="es-PE" sz="1500" b="1" dirty="0">
                <a:solidFill>
                  <a:schemeClr val="bg1"/>
                </a:solidFill>
              </a:rPr>
              <a:t>3</a:t>
            </a:r>
          </a:p>
        </p:txBody>
      </p:sp>
      <p:sp>
        <p:nvSpPr>
          <p:cNvPr id="45" name="Elipse 44"/>
          <p:cNvSpPr/>
          <p:nvPr/>
        </p:nvSpPr>
        <p:spPr>
          <a:xfrm>
            <a:off x="2226354" y="2870738"/>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46" name="CuadroTexto 45"/>
          <p:cNvSpPr txBox="1"/>
          <p:nvPr/>
        </p:nvSpPr>
        <p:spPr>
          <a:xfrm>
            <a:off x="2307605" y="2915175"/>
            <a:ext cx="266481" cy="323165"/>
          </a:xfrm>
          <a:prstGeom prst="rect">
            <a:avLst/>
          </a:prstGeom>
          <a:noFill/>
        </p:spPr>
        <p:txBody>
          <a:bodyPr wrap="square" rtlCol="0">
            <a:spAutoFit/>
          </a:bodyPr>
          <a:lstStyle/>
          <a:p>
            <a:r>
              <a:rPr lang="es-PE" sz="1500" b="1" dirty="0">
                <a:solidFill>
                  <a:schemeClr val="bg1"/>
                </a:solidFill>
              </a:rPr>
              <a:t>2</a:t>
            </a:r>
          </a:p>
        </p:txBody>
      </p:sp>
      <p:sp>
        <p:nvSpPr>
          <p:cNvPr id="47" name="Elipse 46"/>
          <p:cNvSpPr/>
          <p:nvPr/>
        </p:nvSpPr>
        <p:spPr>
          <a:xfrm>
            <a:off x="6602723" y="2618224"/>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48" name="CuadroTexto 47"/>
          <p:cNvSpPr txBox="1"/>
          <p:nvPr/>
        </p:nvSpPr>
        <p:spPr>
          <a:xfrm>
            <a:off x="6683974" y="2662661"/>
            <a:ext cx="266481" cy="323165"/>
          </a:xfrm>
          <a:prstGeom prst="rect">
            <a:avLst/>
          </a:prstGeom>
          <a:noFill/>
        </p:spPr>
        <p:txBody>
          <a:bodyPr wrap="square" rtlCol="0">
            <a:spAutoFit/>
          </a:bodyPr>
          <a:lstStyle/>
          <a:p>
            <a:r>
              <a:rPr lang="es-PE" sz="1500" b="1" dirty="0">
                <a:solidFill>
                  <a:schemeClr val="bg1"/>
                </a:solidFill>
              </a:rPr>
              <a:t>4</a:t>
            </a:r>
          </a:p>
        </p:txBody>
      </p:sp>
      <p:sp>
        <p:nvSpPr>
          <p:cNvPr id="49" name="Elipse 48"/>
          <p:cNvSpPr/>
          <p:nvPr/>
        </p:nvSpPr>
        <p:spPr>
          <a:xfrm>
            <a:off x="3266613" y="3901418"/>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50" name="CuadroTexto 49"/>
          <p:cNvSpPr txBox="1"/>
          <p:nvPr/>
        </p:nvSpPr>
        <p:spPr>
          <a:xfrm>
            <a:off x="3347864" y="3945855"/>
            <a:ext cx="266481" cy="323165"/>
          </a:xfrm>
          <a:prstGeom prst="rect">
            <a:avLst/>
          </a:prstGeom>
          <a:noFill/>
        </p:spPr>
        <p:txBody>
          <a:bodyPr wrap="square" rtlCol="0">
            <a:spAutoFit/>
          </a:bodyPr>
          <a:lstStyle/>
          <a:p>
            <a:r>
              <a:rPr lang="es-PE" sz="1500" b="1" dirty="0">
                <a:solidFill>
                  <a:schemeClr val="bg1"/>
                </a:solidFill>
              </a:rPr>
              <a:t>5</a:t>
            </a:r>
          </a:p>
        </p:txBody>
      </p:sp>
      <p:sp>
        <p:nvSpPr>
          <p:cNvPr id="51" name="Elipse 50"/>
          <p:cNvSpPr/>
          <p:nvPr/>
        </p:nvSpPr>
        <p:spPr>
          <a:xfrm>
            <a:off x="1404643" y="3443142"/>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52" name="CuadroTexto 51"/>
          <p:cNvSpPr txBox="1"/>
          <p:nvPr/>
        </p:nvSpPr>
        <p:spPr>
          <a:xfrm>
            <a:off x="1485894" y="3487579"/>
            <a:ext cx="266481" cy="323165"/>
          </a:xfrm>
          <a:prstGeom prst="rect">
            <a:avLst/>
          </a:prstGeom>
          <a:noFill/>
        </p:spPr>
        <p:txBody>
          <a:bodyPr wrap="square" rtlCol="0">
            <a:spAutoFit/>
          </a:bodyPr>
          <a:lstStyle/>
          <a:p>
            <a:r>
              <a:rPr lang="es-PE" sz="1500" b="1" dirty="0">
                <a:solidFill>
                  <a:schemeClr val="bg1"/>
                </a:solidFill>
              </a:rPr>
              <a:t>6</a:t>
            </a:r>
          </a:p>
        </p:txBody>
      </p:sp>
      <p:sp>
        <p:nvSpPr>
          <p:cNvPr id="53" name="Elipse 52"/>
          <p:cNvSpPr/>
          <p:nvPr/>
        </p:nvSpPr>
        <p:spPr>
          <a:xfrm>
            <a:off x="2305647" y="4827519"/>
            <a:ext cx="429260" cy="41204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bg1"/>
              </a:solidFill>
            </a:endParaRPr>
          </a:p>
        </p:txBody>
      </p:sp>
      <p:sp>
        <p:nvSpPr>
          <p:cNvPr id="54" name="CuadroTexto 53"/>
          <p:cNvSpPr txBox="1"/>
          <p:nvPr/>
        </p:nvSpPr>
        <p:spPr>
          <a:xfrm>
            <a:off x="2386898" y="4871956"/>
            <a:ext cx="266481" cy="323165"/>
          </a:xfrm>
          <a:prstGeom prst="rect">
            <a:avLst/>
          </a:prstGeom>
          <a:noFill/>
        </p:spPr>
        <p:txBody>
          <a:bodyPr wrap="square" rtlCol="0">
            <a:spAutoFit/>
          </a:bodyPr>
          <a:lstStyle/>
          <a:p>
            <a:r>
              <a:rPr lang="es-PE" sz="1500" b="1" dirty="0">
                <a:solidFill>
                  <a:schemeClr val="bg1"/>
                </a:solidFill>
              </a:rPr>
              <a:t>7</a:t>
            </a:r>
          </a:p>
        </p:txBody>
      </p:sp>
      <p:graphicFrame>
        <p:nvGraphicFramePr>
          <p:cNvPr id="56" name="Tabla 55"/>
          <p:cNvGraphicFramePr>
            <a:graphicFrameLocks noGrp="1"/>
          </p:cNvGraphicFramePr>
          <p:nvPr>
            <p:extLst/>
          </p:nvPr>
        </p:nvGraphicFramePr>
        <p:xfrm>
          <a:off x="3580657" y="4226619"/>
          <a:ext cx="1028700" cy="7715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a:solidFill>
                            <a:srgbClr val="FFFFFF"/>
                          </a:solidFill>
                          <a:effectLst/>
                          <a:latin typeface="Calibri" panose="020F0502020204030204" pitchFamily="34" charset="0"/>
                        </a:rPr>
                        <a:t>Brasil</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a:solidFill>
                            <a:srgbClr val="FFFFFF"/>
                          </a:solidFill>
                          <a:effectLst/>
                          <a:latin typeface="Calibri" panose="020F0502020204030204" pitchFamily="34" charset="0"/>
                        </a:rPr>
                        <a:t>(4) GRANADA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1"/>
                  </a:ext>
                </a:extLst>
              </a:tr>
              <a:tr h="190500">
                <a:tc>
                  <a:txBody>
                    <a:bodyPr/>
                    <a:lstStyle/>
                    <a:p>
                      <a:pPr algn="l" fontAlgn="b"/>
                      <a:r>
                        <a:rPr lang="es-PE" sz="1100" b="1" i="0" u="none" strike="noStrike">
                          <a:solidFill>
                            <a:srgbClr val="FFFFFF"/>
                          </a:solidFill>
                          <a:effectLst/>
                          <a:latin typeface="Calibri" panose="020F0502020204030204" pitchFamily="34" charset="0"/>
                        </a:rPr>
                        <a:t>(4) CITRICOS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2"/>
                  </a:ext>
                </a:extLst>
              </a:tr>
              <a:tr h="190500">
                <a:tc>
                  <a:txBody>
                    <a:bodyPr/>
                    <a:lstStyle/>
                    <a:p>
                      <a:pPr algn="l" fontAlgn="b"/>
                      <a:r>
                        <a:rPr lang="es-PE" sz="1100" b="1" i="0" u="none" strike="noStrike" dirty="0">
                          <a:solidFill>
                            <a:srgbClr val="FFFFFF"/>
                          </a:solidFill>
                          <a:effectLst/>
                          <a:latin typeface="Calibri" panose="020F0502020204030204" pitchFamily="34" charset="0"/>
                        </a:rPr>
                        <a:t>(4) ARANDANOS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3"/>
                  </a:ext>
                </a:extLst>
              </a:tr>
            </a:tbl>
          </a:graphicData>
        </a:graphic>
      </p:graphicFrame>
      <p:graphicFrame>
        <p:nvGraphicFramePr>
          <p:cNvPr id="57" name="Tabla 56"/>
          <p:cNvGraphicFramePr>
            <a:graphicFrameLocks noGrp="1"/>
          </p:cNvGraphicFramePr>
          <p:nvPr>
            <p:extLst/>
          </p:nvPr>
        </p:nvGraphicFramePr>
        <p:xfrm>
          <a:off x="2723195" y="5154571"/>
          <a:ext cx="1028700" cy="5810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a:solidFill>
                            <a:srgbClr val="FFFFFF"/>
                          </a:solidFill>
                          <a:effectLst/>
                          <a:latin typeface="Calibri" panose="020F0502020204030204" pitchFamily="34" charset="0"/>
                        </a:rPr>
                        <a:t>Argentina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a:solidFill>
                            <a:srgbClr val="FFFFFF"/>
                          </a:solidFill>
                          <a:effectLst/>
                          <a:latin typeface="Calibri" panose="020F0502020204030204" pitchFamily="34" charset="0"/>
                        </a:rPr>
                        <a:t>(2) PALTA</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1"/>
                  </a:ext>
                </a:extLst>
              </a:tr>
              <a:tr h="190500">
                <a:tc>
                  <a:txBody>
                    <a:bodyPr/>
                    <a:lstStyle/>
                    <a:p>
                      <a:pPr algn="l" fontAlgn="b"/>
                      <a:r>
                        <a:rPr lang="es-PE" sz="1100" b="1" i="0" u="none" strike="noStrike" dirty="0">
                          <a:solidFill>
                            <a:srgbClr val="FFFFFF"/>
                          </a:solidFill>
                          <a:effectLst/>
                          <a:latin typeface="Calibri" panose="020F0502020204030204" pitchFamily="34" charset="0"/>
                        </a:rPr>
                        <a:t>(2) CITRICOS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2"/>
                  </a:ext>
                </a:extLst>
              </a:tr>
            </a:tbl>
          </a:graphicData>
        </a:graphic>
      </p:graphicFrame>
      <p:graphicFrame>
        <p:nvGraphicFramePr>
          <p:cNvPr id="70" name="Tabla 69"/>
          <p:cNvGraphicFramePr>
            <a:graphicFrameLocks noGrp="1"/>
          </p:cNvGraphicFramePr>
          <p:nvPr>
            <p:extLst/>
          </p:nvPr>
        </p:nvGraphicFramePr>
        <p:xfrm>
          <a:off x="2653379" y="2956828"/>
          <a:ext cx="1028700" cy="390525"/>
        </p:xfrm>
        <a:graphic>
          <a:graphicData uri="http://schemas.openxmlformats.org/drawingml/2006/table">
            <a:tbl>
              <a:tblPr/>
              <a:tblGrid>
                <a:gridCol w="1028700">
                  <a:extLst>
                    <a:ext uri="{9D8B030D-6E8A-4147-A177-3AD203B41FA5}">
                      <a16:colId xmlns:a16="http://schemas.microsoft.com/office/drawing/2014/main" xmlns="" val="20000"/>
                    </a:ext>
                  </a:extLst>
                </a:gridCol>
              </a:tblGrid>
              <a:tr h="200025">
                <a:tc>
                  <a:txBody>
                    <a:bodyPr/>
                    <a:lstStyle/>
                    <a:p>
                      <a:pPr algn="l" fontAlgn="b"/>
                      <a:r>
                        <a:rPr lang="es-PE" sz="1200" b="1" i="0" u="none" strike="noStrike">
                          <a:solidFill>
                            <a:srgbClr val="FFFFFF"/>
                          </a:solidFill>
                          <a:effectLst/>
                          <a:latin typeface="Calibri" panose="020F0502020204030204" pitchFamily="34" charset="0"/>
                        </a:rPr>
                        <a:t>Estados Unidos</a:t>
                      </a:r>
                    </a:p>
                  </a:txBody>
                  <a:tcPr marL="9525" marR="9525" marT="9525" marB="0" anchor="b">
                    <a:lnL>
                      <a:noFill/>
                    </a:lnL>
                    <a:lnR>
                      <a:noFill/>
                    </a:lnR>
                    <a:lnT>
                      <a:noFill/>
                    </a:lnT>
                    <a:lnB>
                      <a:noFill/>
                    </a:lnB>
                    <a:solidFill>
                      <a:srgbClr val="92D050"/>
                    </a:solidFill>
                  </a:tcPr>
                </a:tc>
                <a:extLst>
                  <a:ext uri="{0D108BD9-81ED-4DB2-BD59-A6C34878D82A}">
                    <a16:rowId xmlns:a16="http://schemas.microsoft.com/office/drawing/2014/main" xmlns="" val="10000"/>
                  </a:ext>
                </a:extLst>
              </a:tr>
              <a:tr h="190500">
                <a:tc>
                  <a:txBody>
                    <a:bodyPr/>
                    <a:lstStyle/>
                    <a:p>
                      <a:pPr algn="l" fontAlgn="b"/>
                      <a:r>
                        <a:rPr lang="es-PE" sz="1100" b="1" i="0" u="none" strike="noStrike" dirty="0">
                          <a:solidFill>
                            <a:srgbClr val="FFFFFF"/>
                          </a:solidFill>
                          <a:effectLst/>
                          <a:latin typeface="Calibri" panose="020F0502020204030204" pitchFamily="34" charset="0"/>
                        </a:rPr>
                        <a:t>(1) ARANDANO</a:t>
                      </a:r>
                    </a:p>
                  </a:txBody>
                  <a:tcPr marL="9525" marR="9525" marT="9525" marB="0" anchor="b">
                    <a:lnL>
                      <a:noFill/>
                    </a:lnL>
                    <a:lnR>
                      <a:noFill/>
                    </a:lnR>
                    <a:lnT>
                      <a:noFill/>
                    </a:lnT>
                    <a:lnB>
                      <a:noFill/>
                    </a:lnB>
                    <a:solidFill>
                      <a:srgbClr val="0070C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27633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6512" y="1795334"/>
            <a:ext cx="1499579" cy="1046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Nuevas variedades de uvas sin pepa</a:t>
            </a:r>
            <a:endParaRPr lang="en-US" sz="1600" i="1" dirty="0">
              <a:solidFill>
                <a:srgbClr val="0070C0"/>
              </a:solidFill>
            </a:endParaRPr>
          </a:p>
        </p:txBody>
      </p:sp>
      <p:sp>
        <p:nvSpPr>
          <p:cNvPr id="10" name="Title 1"/>
          <p:cNvSpPr txBox="1">
            <a:spLocks/>
          </p:cNvSpPr>
          <p:nvPr/>
        </p:nvSpPr>
        <p:spPr>
          <a:xfrm>
            <a:off x="2983998" y="1932971"/>
            <a:ext cx="1252686" cy="7663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Frambuesas y moras</a:t>
            </a:r>
            <a:endParaRPr lang="en-US" sz="1600" i="1" dirty="0">
              <a:solidFill>
                <a:srgbClr val="0070C0"/>
              </a:solidFill>
            </a:endParaRPr>
          </a:p>
        </p:txBody>
      </p:sp>
      <p:sp>
        <p:nvSpPr>
          <p:cNvPr id="11" name="Title 1"/>
          <p:cNvSpPr txBox="1">
            <a:spLocks/>
          </p:cNvSpPr>
          <p:nvPr/>
        </p:nvSpPr>
        <p:spPr>
          <a:xfrm>
            <a:off x="1215048" y="1978411"/>
            <a:ext cx="1903837" cy="6456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Nuevas variedades de mandarinas</a:t>
            </a:r>
            <a:endParaRPr lang="en-US" sz="1600" i="1" dirty="0">
              <a:solidFill>
                <a:srgbClr val="0070C0"/>
              </a:solidFill>
            </a:endParaRPr>
          </a:p>
        </p:txBody>
      </p:sp>
      <p:sp>
        <p:nvSpPr>
          <p:cNvPr id="13" name="Title 1"/>
          <p:cNvSpPr txBox="1">
            <a:spLocks/>
          </p:cNvSpPr>
          <p:nvPr/>
        </p:nvSpPr>
        <p:spPr>
          <a:xfrm>
            <a:off x="5607124" y="2008214"/>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Carozos</a:t>
            </a:r>
            <a:endParaRPr lang="en-US" sz="1600" i="1" dirty="0">
              <a:solidFill>
                <a:srgbClr val="0070C0"/>
              </a:solidFill>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991" y="1140747"/>
            <a:ext cx="1070336" cy="662308"/>
          </a:xfrm>
          <a:prstGeom prst="rect">
            <a:avLst/>
          </a:prstGeom>
        </p:spPr>
      </p:pic>
      <p:sp>
        <p:nvSpPr>
          <p:cNvPr id="14" name="Title 1"/>
          <p:cNvSpPr txBox="1">
            <a:spLocks/>
          </p:cNvSpPr>
          <p:nvPr/>
        </p:nvSpPr>
        <p:spPr>
          <a:xfrm>
            <a:off x="4312891" y="2008214"/>
            <a:ext cx="1252686" cy="473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Cerezas</a:t>
            </a:r>
            <a:endParaRPr lang="en-US" sz="1600" i="1" dirty="0">
              <a:solidFill>
                <a:srgbClr val="0070C0"/>
              </a:solidFill>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917702"/>
            <a:ext cx="1327688" cy="881964"/>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983" y="1009287"/>
            <a:ext cx="1440160" cy="1046288"/>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3737" y="1014437"/>
            <a:ext cx="1472880" cy="881964"/>
          </a:xfrm>
          <a:prstGeom prst="rect">
            <a:avLst/>
          </a:prstGeom>
        </p:spPr>
      </p:pic>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80" y="976825"/>
            <a:ext cx="1350746" cy="927510"/>
          </a:xfrm>
          <a:prstGeom prst="rect">
            <a:avLst/>
          </a:prstGeom>
        </p:spPr>
      </p:pic>
      <p:sp>
        <p:nvSpPr>
          <p:cNvPr id="21" name="Title 1"/>
          <p:cNvSpPr txBox="1">
            <a:spLocks/>
          </p:cNvSpPr>
          <p:nvPr/>
        </p:nvSpPr>
        <p:spPr>
          <a:xfrm>
            <a:off x="35496" y="5419155"/>
            <a:ext cx="1499579" cy="602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Calabacines o zapallitos</a:t>
            </a:r>
            <a:endParaRPr lang="en-US" sz="1600" i="1" dirty="0">
              <a:solidFill>
                <a:srgbClr val="0070C0"/>
              </a:solidFill>
            </a:endParaRPr>
          </a:p>
        </p:txBody>
      </p:sp>
      <p:pic>
        <p:nvPicPr>
          <p:cNvPr id="22" name="Imagen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080" y="4469535"/>
            <a:ext cx="1439686" cy="916164"/>
          </a:xfrm>
          <a:prstGeom prst="rect">
            <a:avLst/>
          </a:prstGeom>
        </p:spPr>
      </p:pic>
      <p:sp>
        <p:nvSpPr>
          <p:cNvPr id="25" name="Title 1"/>
          <p:cNvSpPr txBox="1">
            <a:spLocks/>
          </p:cNvSpPr>
          <p:nvPr/>
        </p:nvSpPr>
        <p:spPr>
          <a:xfrm>
            <a:off x="1691299" y="5409946"/>
            <a:ext cx="1499579" cy="494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err="1">
                <a:solidFill>
                  <a:srgbClr val="0070C0"/>
                </a:solidFill>
              </a:rPr>
              <a:t>Capsicums</a:t>
            </a:r>
            <a:endParaRPr lang="en-US" sz="1600" i="1" dirty="0">
              <a:solidFill>
                <a:srgbClr val="0070C0"/>
              </a:solidFill>
            </a:endParaRPr>
          </a:p>
        </p:txBody>
      </p:sp>
      <p:pic>
        <p:nvPicPr>
          <p:cNvPr id="26" name="Imagen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5776" y="2905910"/>
            <a:ext cx="1305468" cy="735620"/>
          </a:xfrm>
          <a:prstGeom prst="rect">
            <a:avLst/>
          </a:prstGeom>
        </p:spPr>
      </p:pic>
      <p:sp>
        <p:nvSpPr>
          <p:cNvPr id="27" name="Title 1"/>
          <p:cNvSpPr txBox="1">
            <a:spLocks/>
          </p:cNvSpPr>
          <p:nvPr/>
        </p:nvSpPr>
        <p:spPr>
          <a:xfrm>
            <a:off x="2625147" y="3805286"/>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Granadillas</a:t>
            </a:r>
            <a:endParaRPr lang="en-US" sz="1600" i="1" dirty="0">
              <a:solidFill>
                <a:srgbClr val="0070C0"/>
              </a:solidFill>
            </a:endParaRPr>
          </a:p>
        </p:txBody>
      </p:sp>
      <p:pic>
        <p:nvPicPr>
          <p:cNvPr id="28" name="Imagen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5876" y="1124591"/>
            <a:ext cx="1425240" cy="853436"/>
          </a:xfrm>
          <a:prstGeom prst="rect">
            <a:avLst/>
          </a:prstGeom>
        </p:spPr>
      </p:pic>
      <p:sp>
        <p:nvSpPr>
          <p:cNvPr id="29" name="Title 1"/>
          <p:cNvSpPr txBox="1">
            <a:spLocks/>
          </p:cNvSpPr>
          <p:nvPr/>
        </p:nvSpPr>
        <p:spPr>
          <a:xfrm>
            <a:off x="7821529" y="1985072"/>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Kiwis</a:t>
            </a:r>
            <a:endParaRPr lang="en-US" sz="1600" i="1" dirty="0">
              <a:solidFill>
                <a:srgbClr val="0070C0"/>
              </a:solidFill>
            </a:endParaRPr>
          </a:p>
        </p:txBody>
      </p:sp>
      <p:pic>
        <p:nvPicPr>
          <p:cNvPr id="91138" name="Picture 2" descr="http://www.agf.nl/nieuws/2014/0325/derk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1687" y="4435239"/>
            <a:ext cx="1383606" cy="100161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387" y="2837138"/>
            <a:ext cx="880640" cy="880640"/>
          </a:xfrm>
          <a:prstGeom prst="rect">
            <a:avLst/>
          </a:prstGeom>
        </p:spPr>
      </p:pic>
      <p:sp>
        <p:nvSpPr>
          <p:cNvPr id="24" name="Title 1"/>
          <p:cNvSpPr txBox="1">
            <a:spLocks/>
          </p:cNvSpPr>
          <p:nvPr/>
        </p:nvSpPr>
        <p:spPr>
          <a:xfrm>
            <a:off x="107504" y="3804782"/>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Chirimoyas</a:t>
            </a:r>
            <a:endParaRPr lang="en-US" sz="1600" i="1" dirty="0">
              <a:solidFill>
                <a:srgbClr val="0070C0"/>
              </a:solidFill>
            </a:endParaRPr>
          </a:p>
        </p:txBody>
      </p:sp>
      <p:pic>
        <p:nvPicPr>
          <p:cNvPr id="7" name="Imagen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3648" y="2951850"/>
            <a:ext cx="1108100" cy="676628"/>
          </a:xfrm>
          <a:prstGeom prst="rect">
            <a:avLst/>
          </a:prstGeom>
        </p:spPr>
      </p:pic>
      <p:sp>
        <p:nvSpPr>
          <p:cNvPr id="30" name="Title 1"/>
          <p:cNvSpPr txBox="1">
            <a:spLocks/>
          </p:cNvSpPr>
          <p:nvPr/>
        </p:nvSpPr>
        <p:spPr>
          <a:xfrm>
            <a:off x="1331640" y="3788986"/>
            <a:ext cx="1353943"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err="1">
                <a:solidFill>
                  <a:srgbClr val="0070C0"/>
                </a:solidFill>
              </a:rPr>
              <a:t>aguaymantos</a:t>
            </a:r>
            <a:endParaRPr lang="en-US" sz="1600" i="1" dirty="0">
              <a:solidFill>
                <a:srgbClr val="0070C0"/>
              </a:solidFill>
            </a:endParaRPr>
          </a:p>
        </p:txBody>
      </p:sp>
      <p:pic>
        <p:nvPicPr>
          <p:cNvPr id="12" name="Imagen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33323" y="1203389"/>
            <a:ext cx="869080" cy="599666"/>
          </a:xfrm>
          <a:prstGeom prst="rect">
            <a:avLst/>
          </a:prstGeom>
        </p:spPr>
      </p:pic>
      <p:sp>
        <p:nvSpPr>
          <p:cNvPr id="32" name="Title 1"/>
          <p:cNvSpPr txBox="1">
            <a:spLocks/>
          </p:cNvSpPr>
          <p:nvPr/>
        </p:nvSpPr>
        <p:spPr>
          <a:xfrm>
            <a:off x="6660232" y="1978027"/>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Lulo</a:t>
            </a:r>
            <a:endParaRPr lang="en-US" sz="1600" i="1" dirty="0">
              <a:solidFill>
                <a:srgbClr val="0070C0"/>
              </a:solidFill>
            </a:endParaRPr>
          </a:p>
        </p:txBody>
      </p:sp>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32573" y="2868797"/>
            <a:ext cx="1351108" cy="896928"/>
          </a:xfrm>
          <a:prstGeom prst="rect">
            <a:avLst/>
          </a:prstGeom>
        </p:spPr>
      </p:pic>
      <p:sp>
        <p:nvSpPr>
          <p:cNvPr id="33" name="Title 1"/>
          <p:cNvSpPr txBox="1">
            <a:spLocks/>
          </p:cNvSpPr>
          <p:nvPr/>
        </p:nvSpPr>
        <p:spPr>
          <a:xfrm>
            <a:off x="5181784" y="3796518"/>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Tunas</a:t>
            </a:r>
            <a:endParaRPr lang="en-US" sz="1600" i="1" dirty="0">
              <a:solidFill>
                <a:srgbClr val="0070C0"/>
              </a:solidFill>
            </a:endParaRPr>
          </a:p>
        </p:txBody>
      </p:sp>
      <p:pic>
        <p:nvPicPr>
          <p:cNvPr id="18" name="Imagen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32302" y="2868797"/>
            <a:ext cx="1248726" cy="896928"/>
          </a:xfrm>
          <a:prstGeom prst="rect">
            <a:avLst/>
          </a:prstGeom>
        </p:spPr>
      </p:pic>
      <p:sp>
        <p:nvSpPr>
          <p:cNvPr id="34" name="Title 1"/>
          <p:cNvSpPr txBox="1">
            <a:spLocks/>
          </p:cNvSpPr>
          <p:nvPr/>
        </p:nvSpPr>
        <p:spPr>
          <a:xfrm>
            <a:off x="6444208" y="3765725"/>
            <a:ext cx="1252686" cy="4897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Maracuyá</a:t>
            </a:r>
            <a:endParaRPr lang="en-US" sz="1600" i="1" dirty="0">
              <a:solidFill>
                <a:srgbClr val="0070C0"/>
              </a:solidFill>
            </a:endParaRPr>
          </a:p>
        </p:txBody>
      </p:sp>
      <p:pic>
        <p:nvPicPr>
          <p:cNvPr id="19" name="Imagen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12891" y="4400573"/>
            <a:ext cx="1008112" cy="840094"/>
          </a:xfrm>
          <a:prstGeom prst="rect">
            <a:avLst/>
          </a:prstGeom>
        </p:spPr>
      </p:pic>
      <p:sp>
        <p:nvSpPr>
          <p:cNvPr id="41" name="Title 1"/>
          <p:cNvSpPr txBox="1">
            <a:spLocks/>
          </p:cNvSpPr>
          <p:nvPr/>
        </p:nvSpPr>
        <p:spPr>
          <a:xfrm>
            <a:off x="4007995" y="5378544"/>
            <a:ext cx="1499579" cy="494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Alcachofas</a:t>
            </a:r>
            <a:endParaRPr lang="en-US" sz="1600" i="1" dirty="0">
              <a:solidFill>
                <a:srgbClr val="0070C0"/>
              </a:solidFill>
            </a:endParaRPr>
          </a:p>
        </p:txBody>
      </p:sp>
      <p:sp>
        <p:nvSpPr>
          <p:cNvPr id="35" name="13 CuadroTexto"/>
          <p:cNvSpPr txBox="1">
            <a:spLocks noChangeArrowheads="1"/>
          </p:cNvSpPr>
          <p:nvPr/>
        </p:nvSpPr>
        <p:spPr bwMode="auto">
          <a:xfrm>
            <a:off x="7821529" y="4784493"/>
            <a:ext cx="13078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spcBef>
                <a:spcPct val="0"/>
              </a:spcBef>
              <a:buNone/>
            </a:pPr>
            <a:r>
              <a:rPr lang="es-PE" altLang="es-PE" sz="1400" b="1" dirty="0">
                <a:solidFill>
                  <a:srgbClr val="00B050"/>
                </a:solidFill>
                <a:latin typeface="+mn-lt"/>
                <a:ea typeface="Tahoma" panose="020B0604030504040204" pitchFamily="34" charset="0"/>
                <a:cs typeface="Tahoma" panose="020B0604030504040204" pitchFamily="34" charset="0"/>
              </a:rPr>
              <a:t>Y MUCHAS OTRAS VARIEDADES</a:t>
            </a:r>
          </a:p>
        </p:txBody>
      </p:sp>
      <p:pic>
        <p:nvPicPr>
          <p:cNvPr id="89090" name="Picture 2" descr="image00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93326" y="3056538"/>
            <a:ext cx="1010722" cy="752814"/>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descr="Los deliciosos dulces: un ejemplo de producto que contiene azúca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24081" y="4400573"/>
            <a:ext cx="1112717" cy="985126"/>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a:xfrm>
            <a:off x="2915816" y="5396567"/>
            <a:ext cx="1499579" cy="494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Azúcar</a:t>
            </a:r>
            <a:endParaRPr lang="en-US" sz="1600" i="1" dirty="0">
              <a:solidFill>
                <a:srgbClr val="0070C0"/>
              </a:solidFill>
            </a:endParaRPr>
          </a:p>
        </p:txBody>
      </p:sp>
      <p:pic>
        <p:nvPicPr>
          <p:cNvPr id="89096" name="Picture 8" descr="http://www.theecologist.org/siteimage/scale/800/600/12741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55010" y="2902993"/>
            <a:ext cx="966737" cy="72505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txBox="1">
            <a:spLocks/>
          </p:cNvSpPr>
          <p:nvPr/>
        </p:nvSpPr>
        <p:spPr>
          <a:xfrm>
            <a:off x="7505181" y="3739803"/>
            <a:ext cx="1499579" cy="494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Café</a:t>
            </a:r>
            <a:endParaRPr lang="en-US" sz="1600" i="1" dirty="0">
              <a:solidFill>
                <a:srgbClr val="0070C0"/>
              </a:solidFill>
            </a:endParaRPr>
          </a:p>
        </p:txBody>
      </p:sp>
      <p:pic>
        <p:nvPicPr>
          <p:cNvPr id="89098" name="Picture 10" descr="http://www.abortar.org/wp-content/uploads/2016/05/Ra%C3%ADz-de-Algod%C3%B3n-para-abortar.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268571" y="4317058"/>
            <a:ext cx="1192793" cy="1044688"/>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p:cNvSpPr txBox="1">
            <a:spLocks/>
          </p:cNvSpPr>
          <p:nvPr/>
        </p:nvSpPr>
        <p:spPr>
          <a:xfrm>
            <a:off x="5148064" y="5380754"/>
            <a:ext cx="1499579" cy="494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a:solidFill>
                  <a:srgbClr val="0070C0"/>
                </a:solidFill>
              </a:rPr>
              <a:t>Algodón</a:t>
            </a:r>
            <a:endParaRPr lang="en-US" sz="1600" i="1" dirty="0">
              <a:solidFill>
                <a:srgbClr val="0070C0"/>
              </a:solidFill>
            </a:endParaRPr>
          </a:p>
        </p:txBody>
      </p:sp>
      <p:sp>
        <p:nvSpPr>
          <p:cNvPr id="44" name="Title 1"/>
          <p:cNvSpPr txBox="1">
            <a:spLocks/>
          </p:cNvSpPr>
          <p:nvPr/>
        </p:nvSpPr>
        <p:spPr>
          <a:xfrm>
            <a:off x="6403155" y="5390821"/>
            <a:ext cx="1499579" cy="4945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1600" b="1" i="1" dirty="0" err="1">
                <a:solidFill>
                  <a:srgbClr val="0070C0"/>
                </a:solidFill>
              </a:rPr>
              <a:t>Maiz</a:t>
            </a:r>
            <a:endParaRPr lang="en-US" sz="1600" i="1" dirty="0">
              <a:solidFill>
                <a:srgbClr val="0070C0"/>
              </a:solidFill>
            </a:endParaRPr>
          </a:p>
        </p:txBody>
      </p:sp>
      <p:pic>
        <p:nvPicPr>
          <p:cNvPr id="6" name="Imagen 5"/>
          <p:cNvPicPr>
            <a:picLocks noChangeAspect="1"/>
          </p:cNvPicPr>
          <p:nvPr/>
        </p:nvPicPr>
        <p:blipFill>
          <a:blip r:embed="rId22"/>
          <a:stretch>
            <a:fillRect/>
          </a:stretch>
        </p:blipFill>
        <p:spPr>
          <a:xfrm>
            <a:off x="6532302" y="4503805"/>
            <a:ext cx="1191807" cy="794538"/>
          </a:xfrm>
          <a:prstGeom prst="rect">
            <a:avLst/>
          </a:prstGeom>
        </p:spPr>
      </p:pic>
      <p:sp>
        <p:nvSpPr>
          <p:cNvPr id="45" name="Rectángulo: esquinas redondeadas 44"/>
          <p:cNvSpPr/>
          <p:nvPr/>
        </p:nvSpPr>
        <p:spPr>
          <a:xfrm>
            <a:off x="670382" y="6112481"/>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s-PE" altLang="es-PE" dirty="0">
                <a:solidFill>
                  <a:schemeClr val="bg1"/>
                </a:solidFill>
                <a:latin typeface="Tahoma" panose="020B0604030504040204" pitchFamily="34" charset="0"/>
                <a:ea typeface="Tahoma" panose="020B0604030504040204" pitchFamily="34" charset="0"/>
                <a:cs typeface="Tahoma" panose="020B0604030504040204" pitchFamily="34" charset="0"/>
              </a:rPr>
              <a:t>Actualmente se viene trabajando en investigación y desarrollo para los siguientes productos</a:t>
            </a:r>
          </a:p>
        </p:txBody>
      </p:sp>
      <p:sp>
        <p:nvSpPr>
          <p:cNvPr id="46" name="Rectángulo 45"/>
          <p:cNvSpPr/>
          <p:nvPr/>
        </p:nvSpPr>
        <p:spPr>
          <a:xfrm>
            <a:off x="0" y="-99392"/>
            <a:ext cx="9180513" cy="695439"/>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TODAVIA HAY MUCHO POR INVESTIGAR PARA DIVERSIFICAR LA OFERTA EXPORTABLE</a:t>
            </a:r>
          </a:p>
        </p:txBody>
      </p:sp>
    </p:spTree>
    <p:extLst>
      <p:ext uri="{BB962C8B-B14F-4D97-AF65-F5344CB8AC3E}">
        <p14:creationId xmlns:p14="http://schemas.microsoft.com/office/powerpoint/2010/main" val="29265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 y="748488"/>
            <a:ext cx="9115328" cy="6109512"/>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47460" name="Group 4"/>
          <p:cNvGrpSpPr>
            <a:grpSpLocks/>
          </p:cNvGrpSpPr>
          <p:nvPr/>
        </p:nvGrpSpPr>
        <p:grpSpPr bwMode="auto">
          <a:xfrm>
            <a:off x="4250531" y="3364706"/>
            <a:ext cx="735806" cy="235744"/>
            <a:chOff x="0" y="0"/>
            <a:chExt cx="824" cy="264"/>
          </a:xfrm>
        </p:grpSpPr>
        <p:sp>
          <p:nvSpPr>
            <p:cNvPr id="147458" name="Rectangle 2"/>
            <p:cNvSpPr>
              <a:spLocks/>
            </p:cNvSpPr>
            <p:nvPr/>
          </p:nvSpPr>
          <p:spPr bwMode="auto">
            <a:xfrm>
              <a:off x="0" y="0"/>
              <a:ext cx="824" cy="264"/>
            </a:xfrm>
            <a:prstGeom prst="rect">
              <a:avLst/>
            </a:prstGeom>
            <a:solidFill>
              <a:srgbClr val="FDFFFC"/>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s-PE" sz="1013"/>
            </a:p>
          </p:txBody>
        </p:sp>
        <p:sp>
          <p:nvSpPr>
            <p:cNvPr id="147459" name="Rectangle 3"/>
            <p:cNvSpPr>
              <a:spLocks/>
            </p:cNvSpPr>
            <p:nvPr/>
          </p:nvSpPr>
          <p:spPr bwMode="auto">
            <a:xfrm>
              <a:off x="53" y="35"/>
              <a:ext cx="71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s-PE" sz="1125">
                  <a:solidFill>
                    <a:srgbClr val="259634"/>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30 horas</a:t>
              </a:r>
            </a:p>
          </p:txBody>
        </p:sp>
      </p:grpSp>
      <p:sp>
        <p:nvSpPr>
          <p:cNvPr id="147461" name="Rectangle 5"/>
          <p:cNvSpPr>
            <a:spLocks/>
          </p:cNvSpPr>
          <p:nvPr/>
        </p:nvSpPr>
        <p:spPr bwMode="auto">
          <a:xfrm>
            <a:off x="288429" y="3879056"/>
            <a:ext cx="37433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s-PE" sz="3375">
                <a:solidFill>
                  <a:srgbClr val="259634"/>
                </a:solidFill>
                <a:latin typeface="Klavika Bold Bold" charset="0"/>
                <a:ea typeface="Klavika Bold Bold" charset="0"/>
                <a:cs typeface="Klavika Bold Bold" charset="0"/>
                <a:sym typeface="Klavika Bold Bold" charset="0"/>
              </a:rPr>
              <a:t>30 </a:t>
            </a:r>
            <a:r>
              <a:rPr lang="en-US" altLang="es-PE" sz="2250">
                <a:solidFill>
                  <a:srgbClr val="259634"/>
                </a:solidFill>
                <a:latin typeface="Klavika Bold Bold" charset="0"/>
                <a:ea typeface="Klavika Bold Bold" charset="0"/>
                <a:cs typeface="Klavika Bold Bold" charset="0"/>
                <a:sym typeface="Klavika Bold Bold" charset="0"/>
              </a:rPr>
              <a:t>HORAS</a:t>
            </a:r>
            <a:endParaRPr lang="en-US" altLang="es-PE" sz="3375">
              <a:solidFill>
                <a:srgbClr val="259634"/>
              </a:solidFill>
              <a:latin typeface="Klavika Bold Bold" charset="0"/>
              <a:ea typeface="Klavika Bold Bold" charset="0"/>
              <a:cs typeface="Klavika Bold Bold" charset="0"/>
              <a:sym typeface="Klavika Bold Bold" charset="0"/>
            </a:endParaRPr>
          </a:p>
          <a:p>
            <a:r>
              <a:rPr lang="en-US" altLang="es-PE" sz="2250">
                <a:solidFill>
                  <a:srgbClr val="259634"/>
                </a:solidFill>
                <a:latin typeface="KlavikaRegular-Plain" charset="0"/>
                <a:ea typeface="KlavikaRegular-Plain" charset="0"/>
                <a:cs typeface="KlavikaRegular-Plain" charset="0"/>
                <a:sym typeface="KlavikaRegular-Plain" charset="0"/>
              </a:rPr>
              <a:t>demora un contenedor en todo su proceso de carga / descarga.</a:t>
            </a:r>
          </a:p>
        </p:txBody>
      </p:sp>
      <p:graphicFrame>
        <p:nvGraphicFramePr>
          <p:cNvPr id="147462" name="Group 6"/>
          <p:cNvGraphicFramePr>
            <a:graphicFrameLocks noGrp="1"/>
          </p:cNvGraphicFramePr>
          <p:nvPr/>
        </p:nvGraphicFramePr>
        <p:xfrm>
          <a:off x="285750" y="1821656"/>
          <a:ext cx="3743325" cy="1971678"/>
        </p:xfrm>
        <a:graphic>
          <a:graphicData uri="http://schemas.openxmlformats.org/drawingml/2006/table">
            <a:tbl>
              <a:tblPr/>
              <a:tblGrid>
                <a:gridCol w="469702"/>
                <a:gridCol w="3273623"/>
              </a:tblGrid>
              <a:tr h="328613">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4</a:t>
                      </a:r>
                    </a:p>
                  </a:txBody>
                  <a:tcPr marL="28575" marR="28575" marT="28575" marB="28575" anchor="ctr" horzOverflow="overflow">
                    <a:lnL cap="flat">
                      <a:noFill/>
                    </a:lnL>
                    <a:lnR cap="flat">
                      <a:noFill/>
                    </a:lnR>
                    <a:lnT cap="flat">
                      <a:noFill/>
                    </a:lnT>
                    <a:lnB cap="flat">
                      <a:noFill/>
                    </a:lnB>
                    <a:lnTlToBr>
                      <a:noFill/>
                    </a:lnTlToBr>
                    <a:lnBlToTr>
                      <a:noFill/>
                    </a:lnBlToTr>
                    <a:noFill/>
                  </a:tcPr>
                </a:tc>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Recoger el contenedor.</a:t>
                      </a:r>
                    </a:p>
                  </a:txBody>
                  <a:tcPr marL="28575" marR="28575" marT="28575" marB="28575" anchor="ctr" horzOverflow="overflow">
                    <a:lnL cap="flat">
                      <a:noFill/>
                    </a:lnL>
                    <a:lnR cap="flat">
                      <a:noFill/>
                    </a:lnR>
                    <a:lnT cap="flat">
                      <a:noFill/>
                    </a:lnT>
                    <a:lnB cap="flat">
                      <a:noFill/>
                    </a:lnB>
                    <a:lnTlToBr>
                      <a:noFill/>
                    </a:lnTlToBr>
                    <a:lnBlToTr>
                      <a:noFill/>
                    </a:lnBlToTr>
                    <a:noFill/>
                  </a:tcPr>
                </a:tc>
              </a:tr>
              <a:tr h="328613">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8</a:t>
                      </a:r>
                    </a:p>
                  </a:txBody>
                  <a:tcPr marL="28575" marR="28575" marT="28575" marB="28575" anchor="ctr" horzOverflow="overflow">
                    <a:lnL cap="flat">
                      <a:noFill/>
                    </a:lnL>
                    <a:lnR cap="flat">
                      <a:noFill/>
                    </a:lnR>
                    <a:lnT cap="flat">
                      <a:noFill/>
                    </a:lnT>
                    <a:lnB cap="flat">
                      <a:noFill/>
                    </a:lnB>
                    <a:lnTlToBr>
                      <a:noFill/>
                    </a:lnTlToBr>
                    <a:lnBlToTr>
                      <a:noFill/>
                    </a:lnBlToTr>
                    <a:noFill/>
                  </a:tcPr>
                </a:tc>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Llevarlo a Ica.</a:t>
                      </a:r>
                    </a:p>
                  </a:txBody>
                  <a:tcPr marL="28575" marR="28575" marT="28575" marB="28575" anchor="ctr" horzOverflow="overflow">
                    <a:lnL cap="flat">
                      <a:noFill/>
                    </a:lnL>
                    <a:lnR cap="flat">
                      <a:noFill/>
                    </a:lnR>
                    <a:lnT cap="flat">
                      <a:noFill/>
                    </a:lnT>
                    <a:lnB cap="flat">
                      <a:noFill/>
                    </a:lnB>
                    <a:lnTlToBr>
                      <a:noFill/>
                    </a:lnTlToBr>
                    <a:lnBlToTr>
                      <a:noFill/>
                    </a:lnBlToTr>
                    <a:noFill/>
                  </a:tcPr>
                </a:tc>
              </a:tr>
              <a:tr h="328613">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2</a:t>
                      </a:r>
                    </a:p>
                  </a:txBody>
                  <a:tcPr marL="28575" marR="28575" marT="28575" marB="28575" anchor="ctr" horzOverflow="overflow">
                    <a:lnL cap="flat">
                      <a:noFill/>
                    </a:lnL>
                    <a:lnR cap="flat">
                      <a:noFill/>
                    </a:lnR>
                    <a:lnT cap="flat">
                      <a:noFill/>
                    </a:lnT>
                    <a:lnB cap="flat">
                      <a:noFill/>
                    </a:lnB>
                    <a:lnTlToBr>
                      <a:noFill/>
                    </a:lnTlToBr>
                    <a:lnBlToTr>
                      <a:noFill/>
                    </a:lnBlToTr>
                    <a:noFill/>
                  </a:tcPr>
                </a:tc>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Cargarlo en Ica.</a:t>
                      </a:r>
                    </a:p>
                  </a:txBody>
                  <a:tcPr marL="28575" marR="28575" marT="28575" marB="28575" anchor="ctr" horzOverflow="overflow">
                    <a:lnL cap="flat">
                      <a:noFill/>
                    </a:lnL>
                    <a:lnR cap="flat">
                      <a:noFill/>
                    </a:lnR>
                    <a:lnT cap="flat">
                      <a:noFill/>
                    </a:lnT>
                    <a:lnB cap="flat">
                      <a:noFill/>
                    </a:lnB>
                    <a:lnTlToBr>
                      <a:noFill/>
                    </a:lnTlToBr>
                    <a:lnBlToTr>
                      <a:noFill/>
                    </a:lnBlToTr>
                    <a:noFill/>
                  </a:tcPr>
                </a:tc>
              </a:tr>
              <a:tr h="328613">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8</a:t>
                      </a:r>
                    </a:p>
                  </a:txBody>
                  <a:tcPr marL="28575" marR="28575" marT="28575" marB="28575" anchor="ctr" horzOverflow="overflow">
                    <a:lnL cap="flat">
                      <a:noFill/>
                    </a:lnL>
                    <a:lnR cap="flat">
                      <a:noFill/>
                    </a:lnR>
                    <a:lnT cap="flat">
                      <a:noFill/>
                    </a:lnT>
                    <a:lnB cap="flat">
                      <a:noFill/>
                    </a:lnB>
                    <a:lnTlToBr>
                      <a:noFill/>
                    </a:lnTlToBr>
                    <a:lnBlToTr>
                      <a:noFill/>
                    </a:lnBlToTr>
                    <a:noFill/>
                  </a:tcPr>
                </a:tc>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LLevarlo a Callao (Ica-Callo).</a:t>
                      </a:r>
                    </a:p>
                  </a:txBody>
                  <a:tcPr marL="28575" marR="28575" marT="28575" marB="28575" anchor="ctr" horzOverflow="overflow">
                    <a:lnL cap="flat">
                      <a:noFill/>
                    </a:lnL>
                    <a:lnR cap="flat">
                      <a:noFill/>
                    </a:lnR>
                    <a:lnT cap="flat">
                      <a:noFill/>
                    </a:lnT>
                    <a:lnB cap="flat">
                      <a:noFill/>
                    </a:lnB>
                    <a:lnTlToBr>
                      <a:noFill/>
                    </a:lnTlToBr>
                    <a:lnBlToTr>
                      <a:noFill/>
                    </a:lnBlToTr>
                    <a:noFill/>
                  </a:tcPr>
                </a:tc>
              </a:tr>
              <a:tr h="328613">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4</a:t>
                      </a:r>
                    </a:p>
                  </a:txBody>
                  <a:tcPr marL="28575" marR="28575" marT="28575" marB="28575" anchor="ctr" horzOverflow="overflow">
                    <a:lnL cap="flat">
                      <a:noFill/>
                    </a:lnL>
                    <a:lnR cap="flat">
                      <a:noFill/>
                    </a:lnR>
                    <a:lnT cap="flat">
                      <a:noFill/>
                    </a:lnT>
                    <a:lnB cap="flat">
                      <a:noFill/>
                    </a:lnB>
                    <a:lnTlToBr>
                      <a:noFill/>
                    </a:lnTlToBr>
                    <a:lnBlToTr>
                      <a:noFill/>
                    </a:lnBlToTr>
                    <a:noFill/>
                  </a:tcPr>
                </a:tc>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Entregarlo en depósito / terminal.</a:t>
                      </a:r>
                    </a:p>
                  </a:txBody>
                  <a:tcPr marL="28575" marR="28575" marT="28575" marB="28575" anchor="ctr" horzOverflow="overflow">
                    <a:lnL cap="flat">
                      <a:noFill/>
                    </a:lnL>
                    <a:lnR cap="flat">
                      <a:noFill/>
                    </a:lnR>
                    <a:lnT cap="flat">
                      <a:noFill/>
                    </a:lnT>
                    <a:lnB cap="flat">
                      <a:noFill/>
                    </a:lnB>
                    <a:lnTlToBr>
                      <a:noFill/>
                    </a:lnTlToBr>
                    <a:lnBlToTr>
                      <a:noFill/>
                    </a:lnBlToTr>
                    <a:noFill/>
                  </a:tcPr>
                </a:tc>
              </a:tr>
              <a:tr h="328613">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4</a:t>
                      </a:r>
                    </a:p>
                  </a:txBody>
                  <a:tcPr marL="28575" marR="28575" marT="28575" marB="28575" anchor="ctr" horzOverflow="overflow">
                    <a:lnL cap="flat">
                      <a:noFill/>
                    </a:lnL>
                    <a:lnR cap="flat">
                      <a:noFill/>
                    </a:lnR>
                    <a:lnT cap="flat">
                      <a:noFill/>
                    </a:lnT>
                    <a:lnB cap="flat">
                      <a:noFill/>
                    </a:lnB>
                    <a:lnTlToBr>
                      <a:noFill/>
                    </a:lnTlToBr>
                    <a:lnBlToTr>
                      <a:noFill/>
                    </a:lnBlToTr>
                    <a:noFill/>
                  </a:tcPr>
                </a:tc>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smtClean="0">
                          <a:ln>
                            <a:noFill/>
                          </a:ln>
                          <a:solidFill>
                            <a:srgbClr val="259634"/>
                          </a:solidFill>
                          <a:effectLst/>
                          <a:latin typeface="KlavikaRegular-Plain" charset="0"/>
                          <a:ea typeface="KlavikaRegular-Plain" charset="0"/>
                          <a:cs typeface="KlavikaRegular-Plain" charset="0"/>
                          <a:sym typeface="KlavikaRegular-Plain" charset="0"/>
                        </a:rPr>
                        <a:t>Llevarlo del depósito al puerto.</a:t>
                      </a:r>
                    </a:p>
                  </a:txBody>
                  <a:tcPr marL="28575" marR="28575" marT="28575" marB="28575" anchor="ctr" horzOverflow="overflow">
                    <a:lnL cap="flat">
                      <a:noFill/>
                    </a:lnL>
                    <a:lnR cap="flat">
                      <a:noFill/>
                    </a:lnR>
                    <a:lnT cap="flat">
                      <a:noFill/>
                    </a:lnT>
                    <a:lnB cap="flat">
                      <a:noFill/>
                    </a:lnB>
                    <a:lnTlToBr>
                      <a:noFill/>
                    </a:lnTlToBr>
                    <a:lnBlToTr>
                      <a:noFill/>
                    </a:lnBlToTr>
                    <a:noFill/>
                  </a:tcPr>
                </a:tc>
              </a:tr>
            </a:tbl>
          </a:graphicData>
        </a:graphic>
      </p:graphicFrame>
      <p:sp>
        <p:nvSpPr>
          <p:cNvPr id="147507" name="Line 51"/>
          <p:cNvSpPr>
            <a:spLocks noChangeShapeType="1"/>
          </p:cNvSpPr>
          <p:nvPr/>
        </p:nvSpPr>
        <p:spPr bwMode="auto">
          <a:xfrm rot="10800000" flipH="1">
            <a:off x="290215" y="3885307"/>
            <a:ext cx="3803154" cy="893"/>
          </a:xfrm>
          <a:prstGeom prst="line">
            <a:avLst/>
          </a:prstGeom>
          <a:noFill/>
          <a:ln w="12700" cap="flat">
            <a:solidFill>
              <a:srgbClr val="592C2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PE" sz="1013"/>
          </a:p>
        </p:txBody>
      </p:sp>
      <p:sp>
        <p:nvSpPr>
          <p:cNvPr id="9" name="Rectángulo 8"/>
          <p:cNvSpPr/>
          <p:nvPr/>
        </p:nvSpPr>
        <p:spPr>
          <a:xfrm>
            <a:off x="-13130" y="-60484"/>
            <a:ext cx="9150824" cy="827829"/>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TODAVIA QUEDAN MUCHOS SOBRECOSTOS QUE ELIMINAR</a:t>
            </a:r>
            <a:endParaRPr lang="es-PE" sz="2000" b="1" dirty="0">
              <a:solidFill>
                <a:schemeClr val="bg1"/>
              </a:solidFill>
            </a:endParaRPr>
          </a:p>
        </p:txBody>
      </p:sp>
    </p:spTree>
    <p:extLst>
      <p:ext uri="{BB962C8B-B14F-4D97-AF65-F5344CB8AC3E}">
        <p14:creationId xmlns:p14="http://schemas.microsoft.com/office/powerpoint/2010/main" val="259656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4562" y="0"/>
            <a:ext cx="9251524" cy="750550"/>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TODAVIA DEBEMOS SEGUIR PROMOVIENDO DE MANERA AGRESIVA NUESTROS PRODUCTOS EN EL EXTRANJERO</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4" y="737937"/>
            <a:ext cx="9188562" cy="6125707"/>
          </a:xfrm>
          <a:prstGeom prst="rect">
            <a:avLst/>
          </a:prstGeom>
        </p:spPr>
      </p:pic>
    </p:spTree>
    <p:extLst>
      <p:ext uri="{BB962C8B-B14F-4D97-AF65-F5344CB8AC3E}">
        <p14:creationId xmlns:p14="http://schemas.microsoft.com/office/powerpoint/2010/main" val="2389234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24" y="8883"/>
            <a:ext cx="9150824" cy="739605"/>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TODAVIA QUEDAN MUCHOS TECNICOS AGRICOLAS Y OPERARIOS POR CAPACITAR</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371"/>
            <a:ext cx="9144000" cy="6114475"/>
          </a:xfrm>
          <a:prstGeom prst="rect">
            <a:avLst/>
          </a:prstGeom>
        </p:spPr>
      </p:pic>
    </p:spTree>
    <p:extLst>
      <p:ext uri="{BB962C8B-B14F-4D97-AF65-F5344CB8AC3E}">
        <p14:creationId xmlns:p14="http://schemas.microsoft.com/office/powerpoint/2010/main" val="31106426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08504" cy="6885384"/>
          </a:xfrm>
          <a:prstGeom prst="rect">
            <a:avLst/>
          </a:prstGeom>
        </p:spPr>
      </p:pic>
      <p:sp>
        <p:nvSpPr>
          <p:cNvPr id="7" name="Subtitle 2"/>
          <p:cNvSpPr txBox="1">
            <a:spLocks/>
          </p:cNvSpPr>
          <p:nvPr/>
        </p:nvSpPr>
        <p:spPr>
          <a:xfrm>
            <a:off x="-6306" y="3501007"/>
            <a:ext cx="9152698" cy="1224137"/>
          </a:xfrm>
          <a:prstGeom prst="rect">
            <a:avLst/>
          </a:prstGeom>
          <a:solidFill>
            <a:schemeClr val="bg1"/>
          </a:solidFill>
        </p:spPr>
        <p:txBody>
          <a:bodyPr tIns="0" bIns="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50000"/>
              </a:lnSpc>
              <a:spcBef>
                <a:spcPts val="0"/>
              </a:spcBef>
              <a:buNone/>
            </a:pPr>
            <a:r>
              <a:rPr lang="es-ES_tradnl" sz="2800" b="1" dirty="0" smtClean="0">
                <a:solidFill>
                  <a:srgbClr val="008A3E"/>
                </a:solidFill>
              </a:rPr>
              <a:t>TRABAJAR EN CONJUNTO                         +                  +</a:t>
            </a:r>
            <a:endParaRPr lang="es-ES_tradnl" sz="2800" b="1" noProof="1">
              <a:solidFill>
                <a:srgbClr val="008A3E"/>
              </a:solidFill>
              <a:latin typeface="Calibri" panose="020F0502020204030204" pitchFamily="34"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3495922"/>
            <a:ext cx="1872208" cy="1248139"/>
          </a:xfrm>
          <a:prstGeom prst="rect">
            <a:avLst/>
          </a:prstGeom>
        </p:spPr>
      </p:pic>
      <p:sp>
        <p:nvSpPr>
          <p:cNvPr id="3" name="CuadroTexto 2"/>
          <p:cNvSpPr txBox="1"/>
          <p:nvPr/>
        </p:nvSpPr>
        <p:spPr>
          <a:xfrm>
            <a:off x="7495975" y="3685502"/>
            <a:ext cx="1900561" cy="854206"/>
          </a:xfrm>
          <a:prstGeom prst="rect">
            <a:avLst/>
          </a:prstGeom>
          <a:noFill/>
        </p:spPr>
        <p:txBody>
          <a:bodyPr wrap="square" rtlCol="0">
            <a:spAutoFit/>
          </a:bodyPr>
          <a:lstStyle/>
          <a:p>
            <a:pPr algn="ctr"/>
            <a:r>
              <a:rPr lang="es-PE" sz="2400" b="1" dirty="0" smtClean="0"/>
              <a:t>SECTOR PRIVADO</a:t>
            </a:r>
            <a:endParaRPr lang="es-PE" sz="2400" b="1" dirty="0"/>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3532638"/>
            <a:ext cx="1152128" cy="1179894"/>
          </a:xfrm>
          <a:prstGeom prst="rect">
            <a:avLst/>
          </a:prstGeom>
        </p:spPr>
      </p:pic>
    </p:spTree>
    <p:extLst>
      <p:ext uri="{BB962C8B-B14F-4D97-AF65-F5344CB8AC3E}">
        <p14:creationId xmlns:p14="http://schemas.microsoft.com/office/powerpoint/2010/main" val="221381083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76020" y="2636912"/>
            <a:ext cx="9220019" cy="576064"/>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s-PE" sz="3200" b="1" noProof="1">
                <a:solidFill>
                  <a:schemeClr val="accent1">
                    <a:lumMod val="75000"/>
                  </a:schemeClr>
                </a:solidFill>
                <a:latin typeface="Calibri" panose="020F0502020204030204" pitchFamily="34" charset="0"/>
              </a:rPr>
              <a:t>CONCLUSIONES</a:t>
            </a:r>
            <a:endParaRPr lang="es-ES_tradnl" sz="3200" noProof="1">
              <a:solidFill>
                <a:schemeClr val="accent1">
                  <a:lumMod val="75000"/>
                </a:schemeClr>
              </a:solidFill>
              <a:latin typeface="Calibri" panose="020F0502020204030204" pitchFamily="34" charset="0"/>
            </a:endParaRPr>
          </a:p>
        </p:txBody>
      </p:sp>
    </p:spTree>
    <p:extLst>
      <p:ext uri="{BB962C8B-B14F-4D97-AF65-F5344CB8AC3E}">
        <p14:creationId xmlns:p14="http://schemas.microsoft.com/office/powerpoint/2010/main" val="1833096217"/>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8918" y="-22129"/>
            <a:ext cx="9199430" cy="604981"/>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DUPLICAR LAS EXPORTACIONES AL 2021 SE REQUIERE</a:t>
            </a:r>
            <a:endParaRPr lang="es-PE" sz="2000" b="1" dirty="0">
              <a:solidFill>
                <a:schemeClr val="bg1"/>
              </a:solidFill>
            </a:endParaRPr>
          </a:p>
        </p:txBody>
      </p:sp>
      <p:sp>
        <p:nvSpPr>
          <p:cNvPr id="21" name="Rectángulo 20"/>
          <p:cNvSpPr/>
          <p:nvPr/>
        </p:nvSpPr>
        <p:spPr>
          <a:xfrm>
            <a:off x="539552" y="764704"/>
            <a:ext cx="7920880" cy="6047809"/>
          </a:xfrm>
          <a:prstGeom prst="rect">
            <a:avLst/>
          </a:prstGeom>
        </p:spPr>
        <p:txBody>
          <a:bodyPr wrap="square">
            <a:spAutoFit/>
          </a:bodyPr>
          <a:lstStyle/>
          <a:p>
            <a:pPr marL="342900" lvl="0" indent="-342900" algn="just">
              <a:lnSpc>
                <a:spcPct val="150000"/>
              </a:lnSpc>
              <a:spcAft>
                <a:spcPts val="0"/>
              </a:spcAft>
              <a:buFont typeface="+mj-lt"/>
              <a:buAutoNum type="arabicPeriod"/>
            </a:pPr>
            <a:r>
              <a:rPr lang="es-PE" b="1" dirty="0" smtClean="0">
                <a:solidFill>
                  <a:srgbClr val="008A3E"/>
                </a:solidFill>
                <a:ea typeface="Calibri" panose="020F0502020204030204" pitchFamily="34" charset="0"/>
                <a:cs typeface="Arial" panose="020B0604020202020204" pitchFamily="34" charset="0"/>
              </a:rPr>
              <a:t>Fortalecer al SENASA</a:t>
            </a:r>
            <a:endParaRPr lang="es-PE" b="1" dirty="0">
              <a:solidFill>
                <a:srgbClr val="008A3E"/>
              </a:solidFill>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PE" b="1" dirty="0" smtClean="0">
                <a:solidFill>
                  <a:srgbClr val="008A3E"/>
                </a:solidFill>
                <a:ea typeface="Calibri" panose="020F0502020204030204" pitchFamily="34" charset="0"/>
                <a:cs typeface="Arial" panose="020B0604020202020204" pitchFamily="34" charset="0"/>
              </a:rPr>
              <a:t>Mantener el marco jurídico existente</a:t>
            </a:r>
          </a:p>
          <a:p>
            <a:pPr marL="342900" indent="-342900" algn="just">
              <a:lnSpc>
                <a:spcPct val="150000"/>
              </a:lnSpc>
              <a:buFont typeface="+mj-lt"/>
              <a:buAutoNum type="arabicPeriod"/>
            </a:pPr>
            <a:r>
              <a:rPr lang="es-PE" b="1" dirty="0">
                <a:solidFill>
                  <a:srgbClr val="008A3E"/>
                </a:solidFill>
                <a:ea typeface="Calibri" panose="020F0502020204030204" pitchFamily="34" charset="0"/>
                <a:cs typeface="Times New Roman" panose="02020603050405020304" pitchFamily="18" charset="0"/>
              </a:rPr>
              <a:t>Realizar los proyectos de irrigación ya encaminados</a:t>
            </a:r>
          </a:p>
          <a:p>
            <a:pPr marL="342900" lvl="0" indent="-342900" algn="just">
              <a:lnSpc>
                <a:spcPct val="150000"/>
              </a:lnSpc>
              <a:spcAft>
                <a:spcPts val="0"/>
              </a:spcAft>
              <a:buFont typeface="+mj-lt"/>
              <a:buAutoNum type="arabicPeriod"/>
            </a:pPr>
            <a:r>
              <a:rPr lang="es-PE" b="1" dirty="0" smtClean="0">
                <a:solidFill>
                  <a:srgbClr val="008A3E"/>
                </a:solidFill>
                <a:ea typeface="Calibri" panose="020F0502020204030204" pitchFamily="34" charset="0"/>
                <a:cs typeface="Arial" panose="020B0604020202020204" pitchFamily="34" charset="0"/>
              </a:rPr>
              <a:t>Fortalecer al INIA y acelerar los proyectos de innovación aplicada</a:t>
            </a:r>
            <a:endParaRPr lang="es-PE" b="1" dirty="0">
              <a:solidFill>
                <a:srgbClr val="008A3E"/>
              </a:solidFill>
              <a:ea typeface="Calibri" panose="020F0502020204030204" pitchFamily="34" charset="0"/>
              <a:cs typeface="Times New Roman" panose="02020603050405020304" pitchFamily="18" charset="0"/>
            </a:endParaRPr>
          </a:p>
          <a:p>
            <a:pPr marL="342900" indent="-342900" algn="just">
              <a:lnSpc>
                <a:spcPct val="150000"/>
              </a:lnSpc>
              <a:buFont typeface="+mj-lt"/>
              <a:buAutoNum type="arabicPeriod"/>
            </a:pPr>
            <a:r>
              <a:rPr lang="es-PE" b="1" dirty="0">
                <a:solidFill>
                  <a:srgbClr val="008A3E"/>
                </a:solidFill>
                <a:ea typeface="Calibri" panose="020F0502020204030204" pitchFamily="34" charset="0"/>
                <a:cs typeface="Arial" panose="020B0604020202020204" pitchFamily="34" charset="0"/>
              </a:rPr>
              <a:t>Promocionar los productos nativos y los productos ya consolidados</a:t>
            </a:r>
          </a:p>
          <a:p>
            <a:pPr marL="342900" lvl="0" indent="-342900" algn="just">
              <a:lnSpc>
                <a:spcPct val="150000"/>
              </a:lnSpc>
              <a:spcAft>
                <a:spcPts val="0"/>
              </a:spcAft>
              <a:buFont typeface="+mj-lt"/>
              <a:buAutoNum type="arabicPeriod"/>
            </a:pPr>
            <a:r>
              <a:rPr lang="es-PE" b="1" dirty="0">
                <a:solidFill>
                  <a:srgbClr val="008A3E"/>
                </a:solidFill>
                <a:ea typeface="Calibri" panose="020F0502020204030204" pitchFamily="34" charset="0"/>
                <a:cs typeface="Times New Roman" panose="02020603050405020304" pitchFamily="18" charset="0"/>
              </a:rPr>
              <a:t>Mejorar la plataforma de la VUCE (acelerar proyecto existente)</a:t>
            </a:r>
          </a:p>
          <a:p>
            <a:pPr marL="342900" lvl="0" indent="-342900" algn="just">
              <a:lnSpc>
                <a:spcPct val="150000"/>
              </a:lnSpc>
              <a:spcAft>
                <a:spcPts val="0"/>
              </a:spcAft>
              <a:buFont typeface="+mj-lt"/>
              <a:buAutoNum type="arabicPeriod"/>
            </a:pPr>
            <a:r>
              <a:rPr lang="es-PE" b="1" dirty="0">
                <a:solidFill>
                  <a:srgbClr val="008A3E"/>
                </a:solidFill>
                <a:ea typeface="Calibri" panose="020F0502020204030204" pitchFamily="34" charset="0"/>
                <a:cs typeface="Arial" panose="020B0604020202020204" pitchFamily="34" charset="0"/>
              </a:rPr>
              <a:t>Aumentar nuestra participación a nivel país en Ferias internacionales</a:t>
            </a:r>
          </a:p>
          <a:p>
            <a:pPr marL="342900" indent="-342900" algn="just">
              <a:lnSpc>
                <a:spcPct val="150000"/>
              </a:lnSpc>
              <a:buFont typeface="+mj-lt"/>
              <a:buAutoNum type="arabicPeriod"/>
            </a:pPr>
            <a:r>
              <a:rPr lang="es-PE" b="1" dirty="0" smtClean="0">
                <a:solidFill>
                  <a:srgbClr val="008A3E"/>
                </a:solidFill>
                <a:ea typeface="Calibri" panose="020F0502020204030204" pitchFamily="34" charset="0"/>
                <a:cs typeface="Times New Roman" panose="02020603050405020304" pitchFamily="18" charset="0"/>
              </a:rPr>
              <a:t>Integrar a los pequeños productores a la </a:t>
            </a:r>
            <a:r>
              <a:rPr lang="es-PE" b="1" dirty="0">
                <a:solidFill>
                  <a:srgbClr val="008A3E"/>
                </a:solidFill>
                <a:ea typeface="Calibri" panose="020F0502020204030204" pitchFamily="34" charset="0"/>
                <a:cs typeface="Times New Roman" panose="02020603050405020304" pitchFamily="18" charset="0"/>
              </a:rPr>
              <a:t>cadena </a:t>
            </a:r>
            <a:r>
              <a:rPr lang="es-PE" b="1" dirty="0" smtClean="0">
                <a:solidFill>
                  <a:srgbClr val="008A3E"/>
                </a:solidFill>
                <a:ea typeface="Calibri" panose="020F0502020204030204" pitchFamily="34" charset="0"/>
                <a:cs typeface="Times New Roman" panose="02020603050405020304" pitchFamily="18" charset="0"/>
              </a:rPr>
              <a:t>productiva</a:t>
            </a:r>
          </a:p>
          <a:p>
            <a:pPr marL="342900" indent="-342900" algn="just">
              <a:lnSpc>
                <a:spcPct val="150000"/>
              </a:lnSpc>
              <a:buFont typeface="+mj-lt"/>
              <a:buAutoNum type="arabicPeriod"/>
            </a:pPr>
            <a:r>
              <a:rPr lang="es-PE" b="1" dirty="0" smtClean="0">
                <a:solidFill>
                  <a:srgbClr val="008A3E"/>
                </a:solidFill>
                <a:ea typeface="Calibri" panose="020F0502020204030204" pitchFamily="34" charset="0"/>
                <a:cs typeface="Times New Roman" panose="02020603050405020304" pitchFamily="18" charset="0"/>
              </a:rPr>
              <a:t>Proteger </a:t>
            </a:r>
            <a:r>
              <a:rPr lang="es-PE" b="1" dirty="0">
                <a:solidFill>
                  <a:srgbClr val="008A3E"/>
                </a:solidFill>
                <a:ea typeface="Calibri" panose="020F0502020204030204" pitchFamily="34" charset="0"/>
                <a:cs typeface="Times New Roman" panose="02020603050405020304" pitchFamily="18" charset="0"/>
              </a:rPr>
              <a:t>y registrar nuestro germoplasma nacional</a:t>
            </a:r>
            <a:r>
              <a:rPr lang="es-PE" b="1" dirty="0">
                <a:solidFill>
                  <a:srgbClr val="008A3E"/>
                </a:solidFill>
                <a:ea typeface="Calibri" panose="020F0502020204030204" pitchFamily="34" charset="0"/>
                <a:cs typeface="Arial" panose="020B0604020202020204" pitchFamily="34" charset="0"/>
              </a:rPr>
              <a:t> </a:t>
            </a:r>
            <a:endParaRPr lang="es-PE" b="1" dirty="0" smtClean="0">
              <a:solidFill>
                <a:srgbClr val="008A3E"/>
              </a:solidFill>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PE" b="1" dirty="0" smtClean="0">
                <a:solidFill>
                  <a:srgbClr val="008A3E"/>
                </a:solidFill>
                <a:ea typeface="Calibri" panose="020F0502020204030204" pitchFamily="34" charset="0"/>
                <a:cs typeface="Times New Roman" panose="02020603050405020304" pitchFamily="18" charset="0"/>
              </a:rPr>
              <a:t>Acelerar la entrega de licencias de uso de agua y otros </a:t>
            </a:r>
            <a:r>
              <a:rPr lang="es-PE" b="1" dirty="0">
                <a:solidFill>
                  <a:srgbClr val="008A3E"/>
                </a:solidFill>
                <a:ea typeface="Calibri" panose="020F0502020204030204" pitchFamily="34" charset="0"/>
                <a:cs typeface="Times New Roman" panose="02020603050405020304" pitchFamily="18" charset="0"/>
              </a:rPr>
              <a:t>trámites</a:t>
            </a:r>
            <a:r>
              <a:rPr lang="es-PE" b="1" dirty="0">
                <a:solidFill>
                  <a:srgbClr val="008A3E"/>
                </a:solidFill>
                <a:ea typeface="Calibri" panose="020F0502020204030204" pitchFamily="34" charset="0"/>
                <a:cs typeface="Arial" panose="020B0604020202020204" pitchFamily="34" charset="0"/>
              </a:rPr>
              <a:t> </a:t>
            </a:r>
            <a:endParaRPr lang="es-PE" b="1" dirty="0">
              <a:solidFill>
                <a:srgbClr val="008A3E"/>
              </a:solidFill>
              <a:ea typeface="Calibri" panose="020F0502020204030204" pitchFamily="34" charset="0"/>
              <a:cs typeface="Times New Roman" panose="02020603050405020304" pitchFamily="18" charset="0"/>
            </a:endParaRPr>
          </a:p>
          <a:p>
            <a:pPr marL="342900" indent="-342900" algn="just">
              <a:lnSpc>
                <a:spcPct val="150000"/>
              </a:lnSpc>
              <a:buFont typeface="+mj-lt"/>
              <a:buAutoNum type="arabicPeriod"/>
            </a:pPr>
            <a:r>
              <a:rPr lang="es-PE" b="1" dirty="0" smtClean="0">
                <a:solidFill>
                  <a:srgbClr val="008A3E"/>
                </a:solidFill>
                <a:ea typeface="Calibri" panose="020F0502020204030204" pitchFamily="34" charset="0"/>
                <a:cs typeface="Times New Roman" panose="02020603050405020304" pitchFamily="18" charset="0"/>
              </a:rPr>
              <a:t>Capacitar a nuestros Técnicos </a:t>
            </a:r>
            <a:r>
              <a:rPr lang="es-PE" b="1" dirty="0">
                <a:solidFill>
                  <a:srgbClr val="008A3E"/>
                </a:solidFill>
                <a:ea typeface="Calibri" panose="020F0502020204030204" pitchFamily="34" charset="0"/>
                <a:cs typeface="Times New Roman" panose="02020603050405020304" pitchFamily="18" charset="0"/>
              </a:rPr>
              <a:t>y Operarios </a:t>
            </a:r>
            <a:r>
              <a:rPr lang="es-PE" b="1" dirty="0" smtClean="0">
                <a:solidFill>
                  <a:srgbClr val="008A3E"/>
                </a:solidFill>
                <a:ea typeface="Calibri" panose="020F0502020204030204" pitchFamily="34" charset="0"/>
                <a:cs typeface="Times New Roman" panose="02020603050405020304" pitchFamily="18" charset="0"/>
              </a:rPr>
              <a:t>Agrarios, Institutos técnicos</a:t>
            </a:r>
            <a:endParaRPr lang="es-PE" b="1" dirty="0">
              <a:solidFill>
                <a:srgbClr val="008A3E"/>
              </a:solidFill>
              <a:ea typeface="Calibri" panose="020F0502020204030204" pitchFamily="34" charset="0"/>
              <a:cs typeface="Times New Roman" panose="02020603050405020304" pitchFamily="18" charset="0"/>
            </a:endParaRPr>
          </a:p>
          <a:p>
            <a:pPr marL="342900" indent="-342900" algn="just">
              <a:lnSpc>
                <a:spcPct val="150000"/>
              </a:lnSpc>
              <a:buFont typeface="+mj-lt"/>
              <a:buAutoNum type="arabicPeriod"/>
            </a:pPr>
            <a:r>
              <a:rPr lang="es-PE" b="1" dirty="0" smtClean="0">
                <a:solidFill>
                  <a:srgbClr val="008A3E"/>
                </a:solidFill>
                <a:ea typeface="Calibri" panose="020F0502020204030204" pitchFamily="34" charset="0"/>
                <a:cs typeface="Times New Roman" panose="02020603050405020304" pitchFamily="18" charset="0"/>
              </a:rPr>
              <a:t>Reducir </a:t>
            </a:r>
            <a:r>
              <a:rPr lang="es-PE" b="1" dirty="0">
                <a:solidFill>
                  <a:srgbClr val="008A3E"/>
                </a:solidFill>
                <a:ea typeface="Calibri" panose="020F0502020204030204" pitchFamily="34" charset="0"/>
                <a:cs typeface="Times New Roman" panose="02020603050405020304" pitchFamily="18" charset="0"/>
              </a:rPr>
              <a:t>los sobrecostos </a:t>
            </a:r>
            <a:r>
              <a:rPr lang="es-PE" b="1" dirty="0" smtClean="0">
                <a:solidFill>
                  <a:srgbClr val="008A3E"/>
                </a:solidFill>
                <a:ea typeface="Calibri" panose="020F0502020204030204" pitchFamily="34" charset="0"/>
                <a:cs typeface="Times New Roman" panose="02020603050405020304" pitchFamily="18" charset="0"/>
              </a:rPr>
              <a:t>logísticos (carreteras, puertos y aeropuertos)</a:t>
            </a:r>
            <a:endParaRPr lang="es-PE" b="1" dirty="0">
              <a:solidFill>
                <a:srgbClr val="008A3E"/>
              </a:solidFill>
              <a:ea typeface="Calibri" panose="020F0502020204030204" pitchFamily="34" charset="0"/>
              <a:cs typeface="Times New Roman" panose="02020603050405020304" pitchFamily="18" charset="0"/>
            </a:endParaRPr>
          </a:p>
          <a:p>
            <a:pPr marL="342900" indent="-342900" algn="just">
              <a:buFont typeface="+mj-lt"/>
              <a:buAutoNum type="arabicPeriod"/>
            </a:pPr>
            <a:r>
              <a:rPr lang="es-PE" b="1" dirty="0" smtClean="0">
                <a:solidFill>
                  <a:srgbClr val="008A3E"/>
                </a:solidFill>
                <a:ea typeface="Calibri" panose="020F0502020204030204" pitchFamily="34" charset="0"/>
                <a:cs typeface="Arial" panose="020B0604020202020204" pitchFamily="34" charset="0"/>
              </a:rPr>
              <a:t>Otros</a:t>
            </a:r>
            <a:r>
              <a:rPr lang="es-PE" b="1" dirty="0">
                <a:solidFill>
                  <a:srgbClr val="008A3E"/>
                </a:solidFill>
                <a:ea typeface="Calibri" panose="020F0502020204030204" pitchFamily="34" charset="0"/>
                <a:cs typeface="Arial" panose="020B0604020202020204" pitchFamily="34" charset="0"/>
              </a:rPr>
              <a:t>: </a:t>
            </a:r>
            <a:r>
              <a:rPr lang="es-PE" b="1" dirty="0">
                <a:solidFill>
                  <a:srgbClr val="008A3E"/>
                </a:solidFill>
              </a:rPr>
              <a:t>Problemática con DIGESA, Certificaciones Medioambientales </a:t>
            </a:r>
            <a:r>
              <a:rPr lang="es-PE" b="1" dirty="0" smtClean="0">
                <a:solidFill>
                  <a:srgbClr val="008A3E"/>
                </a:solidFill>
              </a:rPr>
              <a:t>para empresas </a:t>
            </a:r>
            <a:r>
              <a:rPr lang="es-PE" b="1" dirty="0">
                <a:solidFill>
                  <a:srgbClr val="008A3E"/>
                </a:solidFill>
              </a:rPr>
              <a:t>Agroexportadoras, titulación de tierras, entre otros.</a:t>
            </a:r>
          </a:p>
          <a:p>
            <a:pPr marL="342900" lvl="0" indent="-342900" algn="just">
              <a:lnSpc>
                <a:spcPct val="150000"/>
              </a:lnSpc>
              <a:spcAft>
                <a:spcPts val="0"/>
              </a:spcAft>
              <a:buFont typeface="+mj-lt"/>
              <a:buAutoNum type="arabicPeriod"/>
            </a:pPr>
            <a:endParaRPr lang="es-PE" b="1" dirty="0">
              <a:solidFill>
                <a:srgbClr val="008A3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2319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SEGUNDA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CUAL ES EL SECTOR QUE MAS HA CRECIDO EN EL PERU?</a:t>
            </a:r>
          </a:p>
          <a:p>
            <a:r>
              <a:rPr lang="es-PE" altLang="es-PE" sz="2800" b="1" dirty="0">
                <a:solidFill>
                  <a:schemeClr val="bg1"/>
                </a:solidFill>
                <a:ea typeface="Tahoma" panose="020B0604030504040204" pitchFamily="34" charset="0"/>
                <a:cs typeface="Tahoma" panose="020B0604030504040204" pitchFamily="34" charset="0"/>
              </a:rPr>
              <a:t>a</a:t>
            </a:r>
            <a:r>
              <a:rPr lang="es-PE" altLang="es-PE" sz="2800" b="1" dirty="0" smtClean="0">
                <a:solidFill>
                  <a:schemeClr val="bg1"/>
                </a:solidFill>
                <a:ea typeface="Tahoma" panose="020B0604030504040204" pitchFamily="34" charset="0"/>
                <a:cs typeface="Tahoma" panose="020B0604030504040204" pitchFamily="34" charset="0"/>
              </a:rPr>
              <a:t>) Minería</a:t>
            </a:r>
          </a:p>
          <a:p>
            <a:r>
              <a:rPr lang="es-PE" altLang="es-PE" sz="2800" b="1" dirty="0" smtClean="0">
                <a:solidFill>
                  <a:schemeClr val="bg1"/>
                </a:solidFill>
                <a:ea typeface="Tahoma" panose="020B0604030504040204" pitchFamily="34" charset="0"/>
                <a:cs typeface="Tahoma" panose="020B0604030504040204" pitchFamily="34" charset="0"/>
              </a:rPr>
              <a:t>b) Construcción</a:t>
            </a:r>
          </a:p>
          <a:p>
            <a:r>
              <a:rPr lang="es-PE" altLang="es-PE" sz="2800" b="1" dirty="0" smtClean="0">
                <a:solidFill>
                  <a:schemeClr val="bg1"/>
                </a:solidFill>
                <a:ea typeface="Tahoma" panose="020B0604030504040204" pitchFamily="34" charset="0"/>
                <a:cs typeface="Tahoma" panose="020B0604030504040204" pitchFamily="34" charset="0"/>
              </a:rPr>
              <a:t>c) Financiero</a:t>
            </a:r>
          </a:p>
          <a:p>
            <a:r>
              <a:rPr lang="es-PE" altLang="es-PE" sz="2800" b="1" dirty="0" smtClean="0">
                <a:solidFill>
                  <a:schemeClr val="bg1"/>
                </a:solidFill>
                <a:ea typeface="Tahoma" panose="020B0604030504040204" pitchFamily="34" charset="0"/>
                <a:cs typeface="Tahoma" panose="020B0604030504040204" pitchFamily="34" charset="0"/>
              </a:rPr>
              <a:t>d) </a:t>
            </a:r>
            <a:r>
              <a:rPr lang="es-PE" altLang="es-PE" sz="2800" b="1" dirty="0" err="1" smtClean="0">
                <a:solidFill>
                  <a:schemeClr val="bg1"/>
                </a:solidFill>
                <a:ea typeface="Tahoma" panose="020B0604030504040204" pitchFamily="34" charset="0"/>
                <a:cs typeface="Tahoma" panose="020B0604030504040204" pitchFamily="34" charset="0"/>
              </a:rPr>
              <a:t>Agroexportación</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630460"/>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8918" y="-22129"/>
            <a:ext cx="9199430" cy="604981"/>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QUE HEMOS HECHO EN ADR</a:t>
            </a:r>
            <a:endParaRPr lang="es-PE" sz="2000" b="1" dirty="0">
              <a:solidFill>
                <a:schemeClr val="bg1"/>
              </a:solidFill>
            </a:endParaRPr>
          </a:p>
        </p:txBody>
      </p:sp>
      <p:sp>
        <p:nvSpPr>
          <p:cNvPr id="21" name="Rectángulo 20"/>
          <p:cNvSpPr/>
          <p:nvPr/>
        </p:nvSpPr>
        <p:spPr>
          <a:xfrm>
            <a:off x="107504" y="476672"/>
            <a:ext cx="8856984" cy="6722866"/>
          </a:xfrm>
          <a:prstGeom prst="rect">
            <a:avLst/>
          </a:prstGeom>
        </p:spPr>
        <p:txBody>
          <a:bodyPr wrap="square">
            <a:spAutoFit/>
          </a:bodyPr>
          <a:lstStyle/>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Formado una alianza comercial con 5 empresas productoras de uvas sin semilla de diferentes países, Chile, México, España, Sudáfrica, Egipto y Perú.</a:t>
            </a:r>
            <a:endParaRPr lang="es-PE" sz="1700" b="1" dirty="0">
              <a:solidFill>
                <a:srgbClr val="008A3E"/>
              </a:solidFill>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Constituido una central de compras con otras 6 agroexportadoras peruanas, llamada PLEX para beneficiarnos de economías de escala</a:t>
            </a: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Diversificado nuestro portafolio de productos con uvas sin semilla, palta </a:t>
            </a:r>
            <a:r>
              <a:rPr lang="es-PE" sz="1700" b="1" dirty="0" err="1" smtClean="0">
                <a:solidFill>
                  <a:srgbClr val="008A3E"/>
                </a:solidFill>
                <a:ea typeface="Calibri" panose="020F0502020204030204" pitchFamily="34" charset="0"/>
                <a:cs typeface="Arial" panose="020B0604020202020204" pitchFamily="34" charset="0"/>
              </a:rPr>
              <a:t>hass</a:t>
            </a:r>
            <a:r>
              <a:rPr lang="es-PE" sz="1700" b="1" dirty="0" smtClean="0">
                <a:solidFill>
                  <a:srgbClr val="008A3E"/>
                </a:solidFill>
                <a:ea typeface="Calibri" panose="020F0502020204030204" pitchFamily="34" charset="0"/>
                <a:cs typeface="Arial" panose="020B0604020202020204" pitchFamily="34" charset="0"/>
              </a:rPr>
              <a:t>, Mandarina: W </a:t>
            </a:r>
            <a:r>
              <a:rPr lang="es-PE" sz="1700" b="1" dirty="0" err="1" smtClean="0">
                <a:solidFill>
                  <a:srgbClr val="008A3E"/>
                </a:solidFill>
                <a:ea typeface="Calibri" panose="020F0502020204030204" pitchFamily="34" charset="0"/>
                <a:cs typeface="Arial" panose="020B0604020202020204" pitchFamily="34" charset="0"/>
              </a:rPr>
              <a:t>Murcott</a:t>
            </a:r>
            <a:r>
              <a:rPr lang="es-PE" sz="1700" b="1" dirty="0" smtClean="0">
                <a:solidFill>
                  <a:srgbClr val="008A3E"/>
                </a:solidFill>
                <a:ea typeface="Calibri" panose="020F0502020204030204" pitchFamily="34" charset="0"/>
                <a:cs typeface="Arial" panose="020B0604020202020204" pitchFamily="34" charset="0"/>
              </a:rPr>
              <a:t>, </a:t>
            </a:r>
            <a:r>
              <a:rPr lang="es-PE" sz="1700" b="1" dirty="0" err="1" smtClean="0">
                <a:solidFill>
                  <a:srgbClr val="008A3E"/>
                </a:solidFill>
                <a:ea typeface="Calibri" panose="020F0502020204030204" pitchFamily="34" charset="0"/>
                <a:cs typeface="Arial" panose="020B0604020202020204" pitchFamily="34" charset="0"/>
              </a:rPr>
              <a:t>Orri</a:t>
            </a:r>
            <a:r>
              <a:rPr lang="es-PE" sz="1700" b="1" dirty="0" smtClean="0">
                <a:solidFill>
                  <a:srgbClr val="008A3E"/>
                </a:solidFill>
                <a:ea typeface="Calibri" panose="020F0502020204030204" pitchFamily="34" charset="0"/>
                <a:cs typeface="Arial" panose="020B0604020202020204" pitchFamily="34" charset="0"/>
              </a:rPr>
              <a:t>, </a:t>
            </a:r>
            <a:r>
              <a:rPr lang="es-PE" sz="1700" b="1" dirty="0" err="1" smtClean="0">
                <a:solidFill>
                  <a:srgbClr val="008A3E"/>
                </a:solidFill>
                <a:ea typeface="Calibri" panose="020F0502020204030204" pitchFamily="34" charset="0"/>
                <a:cs typeface="Arial" panose="020B0604020202020204" pitchFamily="34" charset="0"/>
              </a:rPr>
              <a:t>Oronules</a:t>
            </a:r>
            <a:r>
              <a:rPr lang="es-PE" sz="1700" b="1" dirty="0" smtClean="0">
                <a:solidFill>
                  <a:srgbClr val="008A3E"/>
                </a:solidFill>
                <a:ea typeface="Calibri" panose="020F0502020204030204" pitchFamily="34" charset="0"/>
                <a:cs typeface="Arial" panose="020B0604020202020204" pitchFamily="34" charset="0"/>
              </a:rPr>
              <a:t> y Fortuna, Naranjas:  W </a:t>
            </a:r>
            <a:r>
              <a:rPr lang="es-PE" sz="1700" b="1" dirty="0" err="1" smtClean="0">
                <a:solidFill>
                  <a:srgbClr val="008A3E"/>
                </a:solidFill>
                <a:ea typeface="Calibri" panose="020F0502020204030204" pitchFamily="34" charset="0"/>
                <a:cs typeface="Arial" panose="020B0604020202020204" pitchFamily="34" charset="0"/>
              </a:rPr>
              <a:t>Navel</a:t>
            </a:r>
            <a:r>
              <a:rPr lang="es-PE" sz="1700" b="1" dirty="0">
                <a:solidFill>
                  <a:srgbClr val="008A3E"/>
                </a:solidFill>
                <a:ea typeface="Calibri" panose="020F0502020204030204" pitchFamily="34" charset="0"/>
                <a:cs typeface="Arial" panose="020B0604020202020204" pitchFamily="34" charset="0"/>
              </a:rPr>
              <a:t>,</a:t>
            </a:r>
            <a:r>
              <a:rPr lang="es-PE" sz="1700" b="1" dirty="0" smtClean="0">
                <a:solidFill>
                  <a:srgbClr val="008A3E"/>
                </a:solidFill>
                <a:ea typeface="Calibri" panose="020F0502020204030204" pitchFamily="34" charset="0"/>
                <a:cs typeface="Arial" panose="020B0604020202020204" pitchFamily="34" charset="0"/>
              </a:rPr>
              <a:t> </a:t>
            </a:r>
            <a:r>
              <a:rPr lang="es-PE" sz="1700" b="1" dirty="0" err="1" smtClean="0">
                <a:solidFill>
                  <a:srgbClr val="008A3E"/>
                </a:solidFill>
                <a:ea typeface="Calibri" panose="020F0502020204030204" pitchFamily="34" charset="0"/>
                <a:cs typeface="Arial" panose="020B0604020202020204" pitchFamily="34" charset="0"/>
              </a:rPr>
              <a:t>Lane</a:t>
            </a:r>
            <a:r>
              <a:rPr lang="es-PE" sz="1700" b="1" dirty="0" smtClean="0">
                <a:solidFill>
                  <a:srgbClr val="008A3E"/>
                </a:solidFill>
                <a:ea typeface="Calibri" panose="020F0502020204030204" pitchFamily="34" charset="0"/>
                <a:cs typeface="Arial" panose="020B0604020202020204" pitchFamily="34" charset="0"/>
              </a:rPr>
              <a:t> </a:t>
            </a:r>
            <a:r>
              <a:rPr lang="es-PE" sz="1700" b="1" dirty="0" err="1" smtClean="0">
                <a:solidFill>
                  <a:srgbClr val="008A3E"/>
                </a:solidFill>
                <a:ea typeface="Calibri" panose="020F0502020204030204" pitchFamily="34" charset="0"/>
                <a:cs typeface="Arial" panose="020B0604020202020204" pitchFamily="34" charset="0"/>
              </a:rPr>
              <a:t>Latte</a:t>
            </a:r>
            <a:r>
              <a:rPr lang="es-PE" sz="1700" b="1" dirty="0" smtClean="0">
                <a:solidFill>
                  <a:srgbClr val="008A3E"/>
                </a:solidFill>
                <a:ea typeface="Calibri" panose="020F0502020204030204" pitchFamily="34" charset="0"/>
                <a:cs typeface="Arial" panose="020B0604020202020204" pitchFamily="34" charset="0"/>
              </a:rPr>
              <a:t>, </a:t>
            </a:r>
            <a:r>
              <a:rPr lang="es-PE" sz="1700" b="1" dirty="0" err="1" smtClean="0">
                <a:solidFill>
                  <a:srgbClr val="008A3E"/>
                </a:solidFill>
                <a:ea typeface="Calibri" panose="020F0502020204030204" pitchFamily="34" charset="0"/>
                <a:cs typeface="Arial" panose="020B0604020202020204" pitchFamily="34" charset="0"/>
              </a:rPr>
              <a:t>Tangelo</a:t>
            </a:r>
            <a:r>
              <a:rPr lang="es-PE" sz="1700" b="1" dirty="0" smtClean="0">
                <a:solidFill>
                  <a:srgbClr val="008A3E"/>
                </a:solidFill>
                <a:ea typeface="Calibri" panose="020F0502020204030204" pitchFamily="34" charset="0"/>
                <a:cs typeface="Arial" panose="020B0604020202020204" pitchFamily="34" charset="0"/>
              </a:rPr>
              <a:t> y </a:t>
            </a:r>
            <a:r>
              <a:rPr lang="es-PE" sz="1700" b="1" dirty="0" err="1" smtClean="0">
                <a:solidFill>
                  <a:srgbClr val="008A3E"/>
                </a:solidFill>
                <a:ea typeface="Calibri" panose="020F0502020204030204" pitchFamily="34" charset="0"/>
                <a:cs typeface="Arial" panose="020B0604020202020204" pitchFamily="34" charset="0"/>
              </a:rPr>
              <a:t>arandanos</a:t>
            </a:r>
            <a:endParaRPr lang="es-PE" sz="1700" b="1" dirty="0" smtClean="0">
              <a:solidFill>
                <a:srgbClr val="008A3E"/>
              </a:solidFill>
              <a:ea typeface="Calibri" panose="020F0502020204030204" pitchFamily="34" charset="0"/>
              <a:cs typeface="Arial" panose="020B0604020202020204" pitchFamily="34" charset="0"/>
            </a:endParaRP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Servido a clientes en 7 mercados distintos, Inglaterra, Europa, EEUU, Canadá, Corea, China y </a:t>
            </a:r>
            <a:r>
              <a:rPr lang="es-PE" sz="1700" b="1" dirty="0" err="1" smtClean="0">
                <a:solidFill>
                  <a:srgbClr val="008A3E"/>
                </a:solidFill>
                <a:ea typeface="Calibri" panose="020F0502020204030204" pitchFamily="34" charset="0"/>
                <a:cs typeface="Arial" panose="020B0604020202020204" pitchFamily="34" charset="0"/>
              </a:rPr>
              <a:t>Latam</a:t>
            </a:r>
            <a:endParaRPr lang="es-PE" sz="1700" b="1" dirty="0" smtClean="0">
              <a:solidFill>
                <a:srgbClr val="008A3E"/>
              </a:solidFill>
              <a:ea typeface="Calibri" panose="020F0502020204030204" pitchFamily="34" charset="0"/>
              <a:cs typeface="Arial" panose="020B0604020202020204" pitchFamily="34" charset="0"/>
            </a:endParaRP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Desarrollado mas de 20 presentaciones distintas a nuestros clientes de uvas, entre presentaciones de peso fijo y bolsa</a:t>
            </a: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Desarrollado herramientas para darles el mejor servicio a nuestros clientes </a:t>
            </a: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Plantado 16 variedades distintas de uva sin semilla</a:t>
            </a: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Desarrollado la Jefatura de Planeamiento y Control de la </a:t>
            </a:r>
            <a:r>
              <a:rPr lang="es-PE" sz="1700" b="1" dirty="0" err="1" smtClean="0">
                <a:solidFill>
                  <a:srgbClr val="008A3E"/>
                </a:solidFill>
                <a:ea typeface="Calibri" panose="020F0502020204030204" pitchFamily="34" charset="0"/>
                <a:cs typeface="Arial" panose="020B0604020202020204" pitchFamily="34" charset="0"/>
              </a:rPr>
              <a:t>Produccion</a:t>
            </a:r>
            <a:r>
              <a:rPr lang="es-PE" sz="1700" b="1" dirty="0" smtClean="0">
                <a:solidFill>
                  <a:srgbClr val="008A3E"/>
                </a:solidFill>
                <a:ea typeface="Calibri" panose="020F0502020204030204" pitchFamily="34" charset="0"/>
                <a:cs typeface="Arial" panose="020B0604020202020204" pitchFamily="34" charset="0"/>
              </a:rPr>
              <a:t>.</a:t>
            </a: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Atraído a universitarios recién egresados a través del programa “El Semillero”</a:t>
            </a:r>
          </a:p>
          <a:p>
            <a:pPr marL="342900" lvl="0" indent="-342900" algn="just">
              <a:lnSpc>
                <a:spcPct val="150000"/>
              </a:lnSpc>
              <a:spcAft>
                <a:spcPts val="0"/>
              </a:spcAft>
              <a:buFont typeface="+mj-lt"/>
              <a:buAutoNum type="arabicPeriod"/>
            </a:pPr>
            <a:r>
              <a:rPr lang="es-PE" sz="1700" b="1" dirty="0" smtClean="0">
                <a:solidFill>
                  <a:srgbClr val="008A3E"/>
                </a:solidFill>
                <a:ea typeface="Calibri" panose="020F0502020204030204" pitchFamily="34" charset="0"/>
                <a:cs typeface="Arial" panose="020B0604020202020204" pitchFamily="34" charset="0"/>
              </a:rPr>
              <a:t>Convertido la data en información para que los colaboradores puedan tomar decisiones informadas</a:t>
            </a:r>
          </a:p>
          <a:p>
            <a:pPr marL="342900" lvl="0" indent="-342900" algn="just">
              <a:lnSpc>
                <a:spcPct val="150000"/>
              </a:lnSpc>
              <a:spcAft>
                <a:spcPts val="0"/>
              </a:spcAft>
              <a:buFont typeface="+mj-lt"/>
              <a:buAutoNum type="arabicPeriod"/>
            </a:pPr>
            <a:endParaRPr lang="es-PE" sz="1700" b="1" dirty="0" smtClean="0">
              <a:solidFill>
                <a:srgbClr val="008A3E"/>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5855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NOVENA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QUIEN ES TU JEFE?</a:t>
            </a:r>
          </a:p>
        </p:txBody>
      </p:sp>
    </p:spTree>
    <p:extLst>
      <p:ext uri="{BB962C8B-B14F-4D97-AF65-F5344CB8AC3E}">
        <p14:creationId xmlns:p14="http://schemas.microsoft.com/office/powerpoint/2010/main" val="1374871459"/>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HACE LISTAS</a:t>
            </a:r>
            <a:endParaRPr lang="es-PE" sz="2000" b="1" dirty="0">
              <a:solidFill>
                <a:schemeClr val="bg1"/>
              </a:solidFill>
            </a:endParaRPr>
          </a:p>
        </p:txBody>
      </p:sp>
      <p:pic>
        <p:nvPicPr>
          <p:cNvPr id="2" name="Imagen 1"/>
          <p:cNvPicPr>
            <a:picLocks noChangeAspect="1"/>
          </p:cNvPicPr>
          <p:nvPr/>
        </p:nvPicPr>
        <p:blipFill>
          <a:blip r:embed="rId3"/>
          <a:stretch>
            <a:fillRect/>
          </a:stretch>
        </p:blipFill>
        <p:spPr>
          <a:xfrm>
            <a:off x="582472" y="711614"/>
            <a:ext cx="7968886" cy="5976664"/>
          </a:xfrm>
          <a:prstGeom prst="rect">
            <a:avLst/>
          </a:prstGeom>
        </p:spPr>
      </p:pic>
    </p:spTree>
    <p:extLst>
      <p:ext uri="{BB962C8B-B14F-4D97-AF65-F5344CB8AC3E}">
        <p14:creationId xmlns:p14="http://schemas.microsoft.com/office/powerpoint/2010/main" val="711002043"/>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DEJA RECORDATORIOS</a:t>
            </a:r>
            <a:endParaRPr lang="es-PE" sz="2000" b="1" dirty="0">
              <a:solidFill>
                <a:schemeClr val="bg1"/>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719767"/>
            <a:ext cx="5904656" cy="5904656"/>
          </a:xfrm>
          <a:prstGeom prst="rect">
            <a:avLst/>
          </a:prstGeom>
        </p:spPr>
      </p:pic>
    </p:spTree>
    <p:extLst>
      <p:ext uri="{BB962C8B-B14F-4D97-AF65-F5344CB8AC3E}">
        <p14:creationId xmlns:p14="http://schemas.microsoft.com/office/powerpoint/2010/main" val="1455868562"/>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HACE LISTAS</a:t>
            </a:r>
            <a:endParaRPr lang="es-PE" sz="2000" b="1" dirty="0">
              <a:solidFill>
                <a:schemeClr val="bg1"/>
              </a:solidFill>
            </a:endParaRPr>
          </a:p>
        </p:txBody>
      </p:sp>
      <p:pic>
        <p:nvPicPr>
          <p:cNvPr id="2" name="Imagen 1"/>
          <p:cNvPicPr>
            <a:picLocks noChangeAspect="1"/>
          </p:cNvPicPr>
          <p:nvPr/>
        </p:nvPicPr>
        <p:blipFill>
          <a:blip r:embed="rId3"/>
          <a:stretch>
            <a:fillRect/>
          </a:stretch>
        </p:blipFill>
        <p:spPr>
          <a:xfrm>
            <a:off x="827584" y="808845"/>
            <a:ext cx="7658100" cy="5743575"/>
          </a:xfrm>
          <a:prstGeom prst="rect">
            <a:avLst/>
          </a:prstGeom>
        </p:spPr>
      </p:pic>
    </p:spTree>
    <p:extLst>
      <p:ext uri="{BB962C8B-B14F-4D97-AF65-F5344CB8AC3E}">
        <p14:creationId xmlns:p14="http://schemas.microsoft.com/office/powerpoint/2010/main" val="3126568898"/>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SE PASEA POR PASADIZOS BUSCANDO LO MEJOR PARA SU FAMILIA</a:t>
            </a:r>
            <a:endParaRPr lang="es-PE" sz="2000" b="1" dirty="0">
              <a:solidFill>
                <a:schemeClr val="bg1"/>
              </a:solidFill>
            </a:endParaRPr>
          </a:p>
        </p:txBody>
      </p:sp>
      <p:pic>
        <p:nvPicPr>
          <p:cNvPr id="2" name="Imagen 1"/>
          <p:cNvPicPr>
            <a:picLocks noChangeAspect="1"/>
          </p:cNvPicPr>
          <p:nvPr/>
        </p:nvPicPr>
        <p:blipFill>
          <a:blip r:embed="rId3"/>
          <a:stretch>
            <a:fillRect/>
          </a:stretch>
        </p:blipFill>
        <p:spPr>
          <a:xfrm>
            <a:off x="1691680" y="773650"/>
            <a:ext cx="5829300" cy="5829300"/>
          </a:xfrm>
          <a:prstGeom prst="rect">
            <a:avLst/>
          </a:prstGeom>
        </p:spPr>
      </p:pic>
    </p:spTree>
    <p:extLst>
      <p:ext uri="{BB962C8B-B14F-4D97-AF65-F5344CB8AC3E}">
        <p14:creationId xmlns:p14="http://schemas.microsoft.com/office/powerpoint/2010/main" val="3345203061"/>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HASTA QUE LO ENCUENTRA</a:t>
            </a:r>
            <a:endParaRPr lang="es-PE" sz="2000" b="1" dirty="0">
              <a:solidFill>
                <a:schemeClr val="bg1"/>
              </a:solidFill>
            </a:endParaRPr>
          </a:p>
        </p:txBody>
      </p:sp>
      <p:pic>
        <p:nvPicPr>
          <p:cNvPr id="3" name="Imagen 2"/>
          <p:cNvPicPr>
            <a:picLocks noChangeAspect="1"/>
          </p:cNvPicPr>
          <p:nvPr/>
        </p:nvPicPr>
        <p:blipFill>
          <a:blip r:embed="rId3"/>
          <a:stretch>
            <a:fillRect/>
          </a:stretch>
        </p:blipFill>
        <p:spPr>
          <a:xfrm>
            <a:off x="1763688" y="764704"/>
            <a:ext cx="5829300" cy="5829300"/>
          </a:xfrm>
          <a:prstGeom prst="rect">
            <a:avLst/>
          </a:prstGeom>
        </p:spPr>
      </p:pic>
    </p:spTree>
    <p:extLst>
      <p:ext uri="{BB962C8B-B14F-4D97-AF65-F5344CB8AC3E}">
        <p14:creationId xmlns:p14="http://schemas.microsoft.com/office/powerpoint/2010/main" val="678279912"/>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LO QUE MAS QUIERE ES COMPARTIRLO CON LOS QUE AMA</a:t>
            </a:r>
            <a:endParaRPr lang="es-PE" sz="2000" b="1" dirty="0">
              <a:solidFill>
                <a:schemeClr val="bg1"/>
              </a:solidFill>
            </a:endParaRPr>
          </a:p>
        </p:txBody>
      </p:sp>
      <p:pic>
        <p:nvPicPr>
          <p:cNvPr id="2" name="Imagen 1"/>
          <p:cNvPicPr>
            <a:picLocks noChangeAspect="1"/>
          </p:cNvPicPr>
          <p:nvPr/>
        </p:nvPicPr>
        <p:blipFill>
          <a:blip r:embed="rId3"/>
          <a:stretch>
            <a:fillRect/>
          </a:stretch>
        </p:blipFill>
        <p:spPr>
          <a:xfrm>
            <a:off x="467544" y="618973"/>
            <a:ext cx="8229600" cy="6172200"/>
          </a:xfrm>
          <a:prstGeom prst="rect">
            <a:avLst/>
          </a:prstGeom>
        </p:spPr>
      </p:pic>
    </p:spTree>
    <p:extLst>
      <p:ext uri="{BB962C8B-B14F-4D97-AF65-F5344CB8AC3E}">
        <p14:creationId xmlns:p14="http://schemas.microsoft.com/office/powerpoint/2010/main" val="2744507414"/>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TU JEFE ES……..</a:t>
            </a:r>
            <a:endParaRPr lang="es-PE" sz="2000" b="1" dirty="0">
              <a:solidFill>
                <a:schemeClr val="bg1"/>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340768"/>
            <a:ext cx="2996946" cy="4837176"/>
          </a:xfrm>
          <a:prstGeom prst="rect">
            <a:avLst/>
          </a:prstGeom>
        </p:spPr>
      </p:pic>
      <p:sp>
        <p:nvSpPr>
          <p:cNvPr id="4" name="CuadroTexto 3"/>
          <p:cNvSpPr txBox="1"/>
          <p:nvPr/>
        </p:nvSpPr>
        <p:spPr>
          <a:xfrm>
            <a:off x="755576" y="-27384"/>
            <a:ext cx="2520280" cy="6247864"/>
          </a:xfrm>
          <a:prstGeom prst="rect">
            <a:avLst/>
          </a:prstGeom>
          <a:noFill/>
        </p:spPr>
        <p:txBody>
          <a:bodyPr wrap="square" rtlCol="0">
            <a:spAutoFit/>
          </a:bodyPr>
          <a:lstStyle/>
          <a:p>
            <a:r>
              <a:rPr lang="es-PE" sz="40000" dirty="0" smtClean="0"/>
              <a:t>x</a:t>
            </a:r>
            <a:endParaRPr lang="es-PE" sz="40000" dirty="0"/>
          </a:p>
        </p:txBody>
      </p:sp>
      <p:sp>
        <p:nvSpPr>
          <p:cNvPr id="5" name="CuadroTexto 4"/>
          <p:cNvSpPr txBox="1"/>
          <p:nvPr/>
        </p:nvSpPr>
        <p:spPr>
          <a:xfrm>
            <a:off x="4716016" y="2068393"/>
            <a:ext cx="3744416" cy="2800767"/>
          </a:xfrm>
          <a:prstGeom prst="rect">
            <a:avLst/>
          </a:prstGeom>
          <a:noFill/>
        </p:spPr>
        <p:txBody>
          <a:bodyPr wrap="square" rtlCol="0">
            <a:spAutoFit/>
          </a:bodyPr>
          <a:lstStyle/>
          <a:p>
            <a:r>
              <a:rPr lang="es-PE" sz="4400" dirty="0" smtClean="0"/>
              <a:t>EL CLIENTE DEL CLIENTE DE TU CLIENTE (alias consumidor)</a:t>
            </a:r>
            <a:endParaRPr lang="es-PE" sz="4400" dirty="0"/>
          </a:p>
        </p:txBody>
      </p:sp>
    </p:spTree>
    <p:extLst>
      <p:ext uri="{BB962C8B-B14F-4D97-AF65-F5344CB8AC3E}">
        <p14:creationId xmlns:p14="http://schemas.microsoft.com/office/powerpoint/2010/main" val="934970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ángulo 287"/>
          <p:cNvSpPr/>
          <p:nvPr/>
        </p:nvSpPr>
        <p:spPr>
          <a:xfrm>
            <a:off x="-18918" y="-27384"/>
            <a:ext cx="9199430" cy="720080"/>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OBJETIVO FINAL: QUE TU JEFE (CONSUMIDOR) Y SU FAMILIA ESTEN CONTENTOS CON SU COMPRA Y VUELVAN A COMPRAR TUS HORTALIZAS O FRUTAS</a:t>
            </a:r>
            <a:endParaRPr lang="es-PE" sz="2000" b="1" dirty="0">
              <a:solidFill>
                <a:schemeClr val="bg1"/>
              </a:solidFill>
            </a:endParaRPr>
          </a:p>
        </p:txBody>
      </p:sp>
      <p:pic>
        <p:nvPicPr>
          <p:cNvPr id="2" name="Imagen 1"/>
          <p:cNvPicPr>
            <a:picLocks noChangeAspect="1"/>
          </p:cNvPicPr>
          <p:nvPr/>
        </p:nvPicPr>
        <p:blipFill>
          <a:blip r:embed="rId3"/>
          <a:stretch>
            <a:fillRect/>
          </a:stretch>
        </p:blipFill>
        <p:spPr>
          <a:xfrm>
            <a:off x="622765" y="836712"/>
            <a:ext cx="7856984" cy="5892738"/>
          </a:xfrm>
          <a:prstGeom prst="rect">
            <a:avLst/>
          </a:prstGeom>
        </p:spPr>
      </p:pic>
    </p:spTree>
    <p:extLst>
      <p:ext uri="{BB962C8B-B14F-4D97-AF65-F5344CB8AC3E}">
        <p14:creationId xmlns:p14="http://schemas.microsoft.com/office/powerpoint/2010/main" val="345585758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4" name="Rectángulo 3"/>
          <p:cNvSpPr/>
          <p:nvPr/>
        </p:nvSpPr>
        <p:spPr>
          <a:xfrm>
            <a:off x="-12612" y="-39996"/>
            <a:ext cx="9265132" cy="660684"/>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2000" b="1" dirty="0">
                <a:solidFill>
                  <a:schemeClr val="bg1"/>
                </a:solidFill>
              </a:rPr>
              <a:t>UN SECTOR CUYO PBI CRECIO MAS QUE OTROS SECTORES…</a:t>
            </a:r>
          </a:p>
        </p:txBody>
      </p:sp>
    </p:spTree>
    <p:extLst>
      <p:ext uri="{BB962C8B-B14F-4D97-AF65-F5344CB8AC3E}">
        <p14:creationId xmlns:p14="http://schemas.microsoft.com/office/powerpoint/2010/main" val="216010506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User2\Desktop\el milagro peruano p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34546"/>
            <a:ext cx="5453216" cy="6581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512" y="6525344"/>
            <a:ext cx="1556836" cy="307777"/>
          </a:xfrm>
          <a:prstGeom prst="rect">
            <a:avLst/>
          </a:prstGeom>
          <a:noFill/>
        </p:spPr>
        <p:txBody>
          <a:bodyPr wrap="none" rtlCol="0">
            <a:spAutoFit/>
          </a:bodyPr>
          <a:lstStyle/>
          <a:p>
            <a:r>
              <a:rPr lang="en-US" sz="1400" spc="-40" dirty="0" smtClean="0"/>
              <a:t>Fuente: El </a:t>
            </a:r>
            <a:r>
              <a:rPr lang="en-US" sz="1400" spc="-40" dirty="0" err="1" smtClean="0"/>
              <a:t>Comercio</a:t>
            </a:r>
            <a:endParaRPr lang="en-US" sz="1400" spc="-40" dirty="0" smtClean="0"/>
          </a:p>
        </p:txBody>
      </p:sp>
    </p:spTree>
    <p:extLst>
      <p:ext uri="{BB962C8B-B14F-4D97-AF65-F5344CB8AC3E}">
        <p14:creationId xmlns:p14="http://schemas.microsoft.com/office/powerpoint/2010/main" val="1059195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82" y="620688"/>
            <a:ext cx="4114850" cy="548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08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142" y="620687"/>
            <a:ext cx="4121993" cy="549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00155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29475"/>
          </a:xfrm>
          <a:prstGeom prst="rect">
            <a:avLst/>
          </a:prstGeom>
        </p:spPr>
      </p:pic>
      <p:sp>
        <p:nvSpPr>
          <p:cNvPr id="3" name="Rectángulo 2"/>
          <p:cNvSpPr/>
          <p:nvPr/>
        </p:nvSpPr>
        <p:spPr>
          <a:xfrm>
            <a:off x="0" y="2564904"/>
            <a:ext cx="91440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600" dirty="0" smtClean="0">
                <a:solidFill>
                  <a:schemeClr val="tx1"/>
                </a:solidFill>
              </a:rPr>
              <a:t>ANEXO</a:t>
            </a:r>
            <a:endParaRPr lang="es-PE" sz="3600" dirty="0">
              <a:solidFill>
                <a:schemeClr val="tx1"/>
              </a:solidFill>
            </a:endParaRPr>
          </a:p>
        </p:txBody>
      </p:sp>
    </p:spTree>
    <p:extLst>
      <p:ext uri="{BB962C8B-B14F-4D97-AF65-F5344CB8AC3E}">
        <p14:creationId xmlns:p14="http://schemas.microsoft.com/office/powerpoint/2010/main" val="1061309960"/>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p:cNvSpPr/>
          <p:nvPr/>
        </p:nvSpPr>
        <p:spPr>
          <a:xfrm>
            <a:off x="0" y="2420888"/>
            <a:ext cx="91440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65999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45"/>
            <a:ext cx="9144000" cy="6797310"/>
          </a:xfrm>
          <a:prstGeom prst="rect">
            <a:avLst/>
          </a:prstGeom>
        </p:spPr>
      </p:pic>
      <p:sp>
        <p:nvSpPr>
          <p:cNvPr id="4" name="Rectángulo 3"/>
          <p:cNvSpPr/>
          <p:nvPr/>
        </p:nvSpPr>
        <p:spPr>
          <a:xfrm>
            <a:off x="0" y="2530732"/>
            <a:ext cx="91440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022598584"/>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488"/>
            <a:ext cx="9144000" cy="6095121"/>
          </a:xfrm>
          <a:prstGeom prst="rect">
            <a:avLst/>
          </a:prstGeom>
        </p:spPr>
      </p:pic>
      <p:graphicFrame>
        <p:nvGraphicFramePr>
          <p:cNvPr id="145410" name="Group 2"/>
          <p:cNvGraphicFramePr>
            <a:graphicFrameLocks noGrp="1"/>
          </p:cNvGraphicFramePr>
          <p:nvPr>
            <p:extLst>
              <p:ext uri="{D42A27DB-BD31-4B8C-83A1-F6EECF244321}">
                <p14:modId xmlns:p14="http://schemas.microsoft.com/office/powerpoint/2010/main" val="2286580223"/>
              </p:ext>
            </p:extLst>
          </p:nvPr>
        </p:nvGraphicFramePr>
        <p:xfrm>
          <a:off x="7596336" y="6165304"/>
          <a:ext cx="1357313" cy="400050"/>
        </p:xfrm>
        <a:graphic>
          <a:graphicData uri="http://schemas.openxmlformats.org/drawingml/2006/table">
            <a:tbl>
              <a:tblPr/>
              <a:tblGrid>
                <a:gridCol w="1357313">
                  <a:extLst>
                    <a:ext uri="{9D8B030D-6E8A-4147-A177-3AD203B41FA5}">
                      <a16:colId xmlns:a16="http://schemas.microsoft.com/office/drawing/2014/main" xmlns="" val="20000"/>
                    </a:ext>
                  </a:extLst>
                </a:gridCol>
              </a:tblGrid>
              <a:tr h="400050">
                <a:tc>
                  <a:txBody>
                    <a:bodyPr/>
                    <a:lstStyle>
                      <a:lvl1pPr>
                        <a:tabLst>
                          <a:tab pos="914400" algn="l"/>
                        </a:tabLst>
                        <a:defRPr sz="2800">
                          <a:solidFill>
                            <a:schemeClr val="tx1"/>
                          </a:solidFill>
                          <a:latin typeface="Gill Sans" charset="0"/>
                          <a:ea typeface="Heiti SC Light" charset="0"/>
                          <a:cs typeface="Heiti SC Light" charset="0"/>
                          <a:sym typeface="Gill Sans" charset="0"/>
                        </a:defRPr>
                      </a:lvl1pPr>
                      <a:lvl2pPr>
                        <a:tabLst>
                          <a:tab pos="914400" algn="l"/>
                        </a:tabLst>
                        <a:defRPr sz="2800">
                          <a:solidFill>
                            <a:schemeClr val="tx1"/>
                          </a:solidFill>
                          <a:latin typeface="Gill Sans" charset="0"/>
                          <a:ea typeface="Heiti SC Light" charset="0"/>
                          <a:cs typeface="Heiti SC Light" charset="0"/>
                          <a:sym typeface="Gill Sans" charset="0"/>
                        </a:defRPr>
                      </a:lvl2pPr>
                      <a:lvl3pPr>
                        <a:tabLst>
                          <a:tab pos="914400" algn="l"/>
                        </a:tabLst>
                        <a:defRPr sz="2800">
                          <a:solidFill>
                            <a:schemeClr val="tx1"/>
                          </a:solidFill>
                          <a:latin typeface="Gill Sans" charset="0"/>
                          <a:ea typeface="Heiti SC Light" charset="0"/>
                          <a:cs typeface="Heiti SC Light" charset="0"/>
                          <a:sym typeface="Gill Sans" charset="0"/>
                        </a:defRPr>
                      </a:lvl3pPr>
                      <a:lvl4pPr>
                        <a:tabLst>
                          <a:tab pos="914400" algn="l"/>
                        </a:tabLst>
                        <a:defRPr sz="2800">
                          <a:solidFill>
                            <a:schemeClr val="tx1"/>
                          </a:solidFill>
                          <a:latin typeface="Gill Sans" charset="0"/>
                          <a:ea typeface="Heiti SC Light" charset="0"/>
                          <a:cs typeface="Heiti SC Light" charset="0"/>
                          <a:sym typeface="Gill Sans" charset="0"/>
                        </a:defRPr>
                      </a:lvl4pPr>
                      <a:lvl5pPr>
                        <a:tabLst>
                          <a:tab pos="914400" algn="l"/>
                        </a:tabLst>
                        <a:defRPr sz="2800">
                          <a:solidFill>
                            <a:schemeClr val="tx1"/>
                          </a:solidFill>
                          <a:latin typeface="Gill Sans" charset="0"/>
                          <a:ea typeface="Heiti SC Light" charset="0"/>
                          <a:cs typeface="Heiti SC Light" charset="0"/>
                          <a:sym typeface="Gill Sans" charset="0"/>
                        </a:defRPr>
                      </a:lvl5pPr>
                      <a:lvl6pPr marL="4572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6pPr>
                      <a:lvl7pPr marL="9144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7pPr>
                      <a:lvl8pPr marL="13716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8pPr>
                      <a:lvl9pPr marL="1828800" algn="ctr" fontAlgn="base">
                        <a:spcBef>
                          <a:spcPct val="0"/>
                        </a:spcBef>
                        <a:spcAft>
                          <a:spcPct val="0"/>
                        </a:spcAft>
                        <a:tabLst>
                          <a:tab pos="914400" algn="l"/>
                        </a:tabLst>
                        <a:defRPr sz="2800">
                          <a:solidFill>
                            <a:schemeClr val="tx1"/>
                          </a:solidFill>
                          <a:latin typeface="Gill Sans" charset="0"/>
                          <a:ea typeface="Heiti SC Light"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altLang="es-PE" sz="1700" b="0" i="0" u="none" strike="noStrike" cap="none" normalizeH="0" baseline="0" dirty="0">
                          <a:ln>
                            <a:noFill/>
                          </a:ln>
                          <a:solidFill>
                            <a:srgbClr val="FFFFFF"/>
                          </a:solidFill>
                          <a:effectLst/>
                          <a:latin typeface="Klavika Bold Bold" charset="0"/>
                          <a:ea typeface="Klavika Bold Bold" charset="0"/>
                          <a:cs typeface="Klavika Bold Bold" charset="0"/>
                          <a:sym typeface="Klavika Bold Bold" charset="0"/>
                        </a:rPr>
                        <a:t>CASMA</a:t>
                      </a:r>
                    </a:p>
                  </a:txBody>
                  <a:tcPr marL="28575" marR="28575" marT="28575" marB="28575" anchor="ctr" horzOverflow="overflow">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a:noFill/>
                    </a:lnTlToBr>
                    <a:lnBlToTr>
                      <a:noFill/>
                    </a:lnBlToTr>
                    <a:solidFill>
                      <a:srgbClr val="259634"/>
                    </a:solidFill>
                  </a:tcPr>
                </a:tc>
                <a:extLst>
                  <a:ext uri="{0D108BD9-81ED-4DB2-BD59-A6C34878D82A}">
                    <a16:rowId xmlns:a16="http://schemas.microsoft.com/office/drawing/2014/main" xmlns="" val="10000"/>
                  </a:ext>
                </a:extLst>
              </a:tr>
            </a:tbl>
          </a:graphicData>
        </a:graphic>
      </p:graphicFrame>
      <p:sp>
        <p:nvSpPr>
          <p:cNvPr id="4" name="Rectángulo 3"/>
          <p:cNvSpPr/>
          <p:nvPr/>
        </p:nvSpPr>
        <p:spPr>
          <a:xfrm>
            <a:off x="-6824" y="1"/>
            <a:ext cx="9150824" cy="748488"/>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TODAVIA QUEDAN MUCHAS CIUDADES SATELITES POR DESARROLLAR</a:t>
            </a:r>
          </a:p>
        </p:txBody>
      </p:sp>
    </p:spTree>
    <p:extLst>
      <p:ext uri="{BB962C8B-B14F-4D97-AF65-F5344CB8AC3E}">
        <p14:creationId xmlns:p14="http://schemas.microsoft.com/office/powerpoint/2010/main" val="25191951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 y="733553"/>
            <a:ext cx="9144000" cy="6124447"/>
          </a:xfrm>
          <a:prstGeom prst="rect">
            <a:avLst/>
          </a:prstGeom>
        </p:spPr>
      </p:pic>
      <p:sp>
        <p:nvSpPr>
          <p:cNvPr id="146437" name="Rectangle 5"/>
          <p:cNvSpPr>
            <a:spLocks/>
          </p:cNvSpPr>
          <p:nvPr/>
        </p:nvSpPr>
        <p:spPr bwMode="auto">
          <a:xfrm>
            <a:off x="5617548" y="6453336"/>
            <a:ext cx="3464719" cy="214313"/>
          </a:xfrm>
          <a:prstGeom prst="rect">
            <a:avLst/>
          </a:prstGeom>
          <a:solidFill>
            <a:srgbClr val="343434"/>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s-PE" sz="1125" dirty="0">
                <a:solidFill>
                  <a:srgbClr val="FFFFFF"/>
                </a:solidFill>
                <a:latin typeface="KlavikaMedium-Plain" charset="0"/>
                <a:ea typeface="KlavikaMedium-Plain" charset="0"/>
                <a:cs typeface="KlavikaMedium-Plain" charset="0"/>
                <a:sym typeface="KlavikaMedium-Plain" charset="0"/>
              </a:rPr>
              <a:t>MAPA GPS CONCURRENCIA DE CAMIONES</a:t>
            </a:r>
          </a:p>
        </p:txBody>
      </p:sp>
      <p:sp>
        <p:nvSpPr>
          <p:cNvPr id="7" name="Rectángulo 6"/>
          <p:cNvSpPr/>
          <p:nvPr/>
        </p:nvSpPr>
        <p:spPr>
          <a:xfrm>
            <a:off x="-25742" y="-3728"/>
            <a:ext cx="9206254" cy="737282"/>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TODAVIA QUEDA MUCHA INFRAESTRUCTURA POR CONSTRUIR</a:t>
            </a:r>
            <a:endParaRPr lang="es-PE" sz="2000" b="1" dirty="0">
              <a:solidFill>
                <a:schemeClr val="bg1"/>
              </a:solidFill>
            </a:endParaRPr>
          </a:p>
        </p:txBody>
      </p:sp>
    </p:spTree>
    <p:extLst>
      <p:ext uri="{BB962C8B-B14F-4D97-AF65-F5344CB8AC3E}">
        <p14:creationId xmlns:p14="http://schemas.microsoft.com/office/powerpoint/2010/main" val="216336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8" y="617156"/>
            <a:ext cx="9120472" cy="6240843"/>
          </a:xfrm>
          <a:prstGeom prst="rect">
            <a:avLst/>
          </a:prstGeom>
        </p:spPr>
      </p:pic>
      <p:sp>
        <p:nvSpPr>
          <p:cNvPr id="11" name="Rectángulo 10"/>
          <p:cNvSpPr/>
          <p:nvPr/>
        </p:nvSpPr>
        <p:spPr>
          <a:xfrm>
            <a:off x="0" y="15707"/>
            <a:ext cx="9180512" cy="676989"/>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FOMENTAR NUEVAS </a:t>
            </a:r>
            <a:r>
              <a:rPr lang="es-PE" sz="2000" b="1" dirty="0">
                <a:solidFill>
                  <a:schemeClr val="bg1"/>
                </a:solidFill>
              </a:rPr>
              <a:t>INVERSIONES PRIVADAS EN EL SECTOR</a:t>
            </a:r>
          </a:p>
        </p:txBody>
      </p:sp>
      <p:sp>
        <p:nvSpPr>
          <p:cNvPr id="12" name="Rectángulo: esquinas redondeadas 11"/>
          <p:cNvSpPr/>
          <p:nvPr/>
        </p:nvSpPr>
        <p:spPr>
          <a:xfrm>
            <a:off x="582252" y="5797686"/>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s-PE" sz="2000" b="1" dirty="0">
                <a:solidFill>
                  <a:schemeClr val="bg1"/>
                </a:solidFill>
                <a:cs typeface="Klavika Bold Bold" charset="0"/>
                <a:sym typeface="Klavika Bold Bold" charset="0"/>
              </a:rPr>
              <a:t>INVERSIONES POR US$ 3,300 MM</a:t>
            </a:r>
          </a:p>
          <a:p>
            <a:pPr algn="ctr"/>
            <a:r>
              <a:rPr lang="en-US" altLang="es-PE" dirty="0">
                <a:solidFill>
                  <a:schemeClr val="bg1"/>
                </a:solidFill>
                <a:cs typeface="Klavika Bold Bold" charset="0"/>
                <a:sym typeface="Klavika Bold Bold" charset="0"/>
              </a:rPr>
              <a:t>(del 2014 al 2023)</a:t>
            </a:r>
          </a:p>
        </p:txBody>
      </p:sp>
    </p:spTree>
    <p:extLst>
      <p:ext uri="{BB962C8B-B14F-4D97-AF65-F5344CB8AC3E}">
        <p14:creationId xmlns:p14="http://schemas.microsoft.com/office/powerpoint/2010/main" val="9974126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5707"/>
            <a:ext cx="9144000" cy="676989"/>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SEGUIR SIENDO EL SECTOR QUE MAS PERSONAS EMPLEA POR SOL INVERTIDO</a:t>
            </a:r>
            <a:endParaRPr lang="es-PE" sz="2000" b="1" dirty="0">
              <a:solidFill>
                <a:schemeClr val="bg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699301"/>
            <a:ext cx="9144000" cy="6158699"/>
          </a:xfrm>
          <a:prstGeom prst="rect">
            <a:avLst/>
          </a:prstGeom>
        </p:spPr>
      </p:pic>
    </p:spTree>
    <p:extLst>
      <p:ext uri="{BB962C8B-B14F-4D97-AF65-F5344CB8AC3E}">
        <p14:creationId xmlns:p14="http://schemas.microsoft.com/office/powerpoint/2010/main" val="1123512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157"/>
            <a:ext cx="9144000" cy="6240843"/>
          </a:xfrm>
          <a:prstGeom prst="rect">
            <a:avLst/>
          </a:prstGeom>
          <a:ln>
            <a:solidFill>
              <a:srgbClr val="008A3E"/>
            </a:solidFill>
          </a:ln>
        </p:spPr>
      </p:pic>
      <p:sp>
        <p:nvSpPr>
          <p:cNvPr id="7" name="Rectángulo 6"/>
          <p:cNvSpPr/>
          <p:nvPr/>
        </p:nvSpPr>
        <p:spPr>
          <a:xfrm>
            <a:off x="0" y="-3211"/>
            <a:ext cx="9180512" cy="703201"/>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MANTENER REGLAS CLARAS QUE PERMITAN EL CRECIMIENTO SOSTENIDO DEL SECTOR</a:t>
            </a:r>
            <a:endParaRPr lang="es-PE" sz="2000" b="1" dirty="0">
              <a:solidFill>
                <a:schemeClr val="bg1"/>
              </a:solidFill>
            </a:endParaRPr>
          </a:p>
        </p:txBody>
      </p:sp>
    </p:spTree>
    <p:extLst>
      <p:ext uri="{BB962C8B-B14F-4D97-AF65-F5344CB8AC3E}">
        <p14:creationId xmlns:p14="http://schemas.microsoft.com/office/powerpoint/2010/main" val="42171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27384"/>
            <a:ext cx="9144000" cy="499003"/>
          </a:xfrm>
          <a:prstGeom prst="rect">
            <a:avLst/>
          </a:prstGeom>
          <a:solidFill>
            <a:srgbClr val="008A3E"/>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000" b="1" dirty="0" err="1" smtClean="0">
                <a:solidFill>
                  <a:schemeClr val="bg1"/>
                </a:solidFill>
                <a:latin typeface="+mn-lt"/>
              </a:rPr>
              <a:t>Exportaciones</a:t>
            </a:r>
            <a:r>
              <a:rPr lang="en-US" sz="2000" b="1" dirty="0" smtClean="0">
                <a:solidFill>
                  <a:schemeClr val="bg1"/>
                </a:solidFill>
                <a:latin typeface="+mn-lt"/>
              </a:rPr>
              <a:t> de </a:t>
            </a:r>
            <a:r>
              <a:rPr lang="en-US" sz="2000" b="1" dirty="0" err="1" smtClean="0">
                <a:solidFill>
                  <a:schemeClr val="bg1"/>
                </a:solidFill>
                <a:latin typeface="+mn-lt"/>
              </a:rPr>
              <a:t>Frutas</a:t>
            </a:r>
            <a:r>
              <a:rPr lang="en-US" sz="2000" b="1" dirty="0" smtClean="0">
                <a:solidFill>
                  <a:schemeClr val="bg1"/>
                </a:solidFill>
                <a:latin typeface="+mn-lt"/>
              </a:rPr>
              <a:t> y </a:t>
            </a:r>
            <a:r>
              <a:rPr lang="en-US" sz="2000" b="1" dirty="0" err="1" smtClean="0">
                <a:solidFill>
                  <a:schemeClr val="bg1"/>
                </a:solidFill>
                <a:latin typeface="+mn-lt"/>
              </a:rPr>
              <a:t>Hortalizas</a:t>
            </a:r>
            <a:r>
              <a:rPr lang="en-US" sz="2000" b="1" dirty="0" smtClean="0">
                <a:solidFill>
                  <a:schemeClr val="bg1"/>
                </a:solidFill>
                <a:latin typeface="+mn-lt"/>
              </a:rPr>
              <a:t> </a:t>
            </a:r>
            <a:r>
              <a:rPr lang="en-US" sz="2000" b="1" dirty="0" err="1" smtClean="0">
                <a:solidFill>
                  <a:schemeClr val="bg1"/>
                </a:solidFill>
                <a:latin typeface="+mn-lt"/>
              </a:rPr>
              <a:t>Frescas</a:t>
            </a:r>
            <a:endParaRPr lang="en-US" sz="2000" b="1" dirty="0">
              <a:solidFill>
                <a:schemeClr val="bg1"/>
              </a:solidFill>
              <a:latin typeface="+mn-lt"/>
              <a:ea typeface="Tahoma" pitchFamily="34" charset="0"/>
              <a:cs typeface="Tahoma" pitchFamily="34" charset="0"/>
            </a:endParaRPr>
          </a:p>
        </p:txBody>
      </p:sp>
      <p:sp>
        <p:nvSpPr>
          <p:cNvPr id="14339" name="13 CuadroTexto"/>
          <p:cNvSpPr txBox="1">
            <a:spLocks noChangeArrowheads="1"/>
          </p:cNvSpPr>
          <p:nvPr/>
        </p:nvSpPr>
        <p:spPr bwMode="auto">
          <a:xfrm>
            <a:off x="35496" y="712485"/>
            <a:ext cx="90367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6213" indent="-176213" algn="just" eaLnBrk="1" hangingPunct="1">
              <a:spcBef>
                <a:spcPct val="0"/>
              </a:spcBef>
            </a:pPr>
            <a:r>
              <a:rPr lang="es-PE" altLang="es-PE" sz="2000" dirty="0" smtClean="0">
                <a:solidFill>
                  <a:schemeClr val="accent1"/>
                </a:solidFill>
                <a:latin typeface="+mn-lt"/>
                <a:ea typeface="Tahoma" panose="020B0604030504040204" pitchFamily="34" charset="0"/>
                <a:cs typeface="Tahoma" panose="020B0604030504040204" pitchFamily="34" charset="0"/>
              </a:rPr>
              <a:t>En el 2015 </a:t>
            </a:r>
            <a:r>
              <a:rPr lang="es-PE" altLang="es-PE" sz="2000" b="1" u="sng" dirty="0" smtClean="0">
                <a:solidFill>
                  <a:schemeClr val="accent1"/>
                </a:solidFill>
                <a:latin typeface="+mn-lt"/>
                <a:ea typeface="Tahoma" panose="020B0604030504040204" pitchFamily="34" charset="0"/>
                <a:cs typeface="Tahoma" panose="020B0604030504040204" pitchFamily="34" charset="0"/>
              </a:rPr>
              <a:t>representaron el  43%</a:t>
            </a:r>
            <a:r>
              <a:rPr lang="es-PE" altLang="es-PE" sz="2000" dirty="0" smtClean="0">
                <a:solidFill>
                  <a:schemeClr val="accent1"/>
                </a:solidFill>
                <a:latin typeface="+mn-lt"/>
                <a:ea typeface="Tahoma" panose="020B0604030504040204" pitchFamily="34" charset="0"/>
                <a:cs typeface="Tahoma" panose="020B0604030504040204" pitchFamily="34" charset="0"/>
              </a:rPr>
              <a:t> del total de las </a:t>
            </a:r>
            <a:r>
              <a:rPr lang="es-PE" altLang="es-PE" sz="2000" dirty="0" err="1" smtClean="0">
                <a:solidFill>
                  <a:schemeClr val="accent1"/>
                </a:solidFill>
                <a:latin typeface="+mn-lt"/>
                <a:ea typeface="Tahoma" panose="020B0604030504040204" pitchFamily="34" charset="0"/>
                <a:cs typeface="Tahoma" panose="020B0604030504040204" pitchFamily="34" charset="0"/>
              </a:rPr>
              <a:t>agroexportaciones</a:t>
            </a:r>
            <a:r>
              <a:rPr lang="es-PE" altLang="es-PE" sz="2000" dirty="0" smtClean="0">
                <a:solidFill>
                  <a:schemeClr val="accent1"/>
                </a:solidFill>
                <a:latin typeface="+mn-lt"/>
                <a:ea typeface="Tahoma" panose="020B0604030504040204" pitchFamily="34" charset="0"/>
                <a:cs typeface="Tahoma" panose="020B0604030504040204" pitchFamily="34" charset="0"/>
              </a:rPr>
              <a:t>  peruanas (US$ 5,084 millones). </a:t>
            </a:r>
          </a:p>
          <a:p>
            <a:pPr marL="176213" indent="-176213" algn="just" eaLnBrk="1" hangingPunct="1">
              <a:spcBef>
                <a:spcPct val="0"/>
              </a:spcBef>
            </a:pPr>
            <a:r>
              <a:rPr lang="es-PE" altLang="es-PE" sz="2000" b="1" u="sng" dirty="0" smtClean="0">
                <a:solidFill>
                  <a:schemeClr val="accent1"/>
                </a:solidFill>
                <a:latin typeface="+mn-lt"/>
                <a:ea typeface="Tahoma" panose="020B0604030504040204" pitchFamily="34" charset="0"/>
                <a:cs typeface="Tahoma" panose="020B0604030504040204" pitchFamily="34" charset="0"/>
              </a:rPr>
              <a:t>En los últimos 6 años hemos crecido en valor, 151%.</a:t>
            </a:r>
            <a:r>
              <a:rPr lang="es-PE" altLang="es-PE" sz="2000" b="1" dirty="0" smtClean="0">
                <a:solidFill>
                  <a:schemeClr val="accent1"/>
                </a:solidFill>
                <a:latin typeface="+mn-lt"/>
                <a:ea typeface="Tahoma" panose="020B0604030504040204" pitchFamily="34" charset="0"/>
                <a:cs typeface="Tahoma" panose="020B0604030504040204" pitchFamily="34" charset="0"/>
              </a:rPr>
              <a:t> Con 20% de crecimiento promedio anual.</a:t>
            </a:r>
          </a:p>
        </p:txBody>
      </p:sp>
      <p:sp>
        <p:nvSpPr>
          <p:cNvPr id="12" name="Text Box 5"/>
          <p:cNvSpPr txBox="1">
            <a:spLocks noChangeArrowheads="1"/>
          </p:cNvSpPr>
          <p:nvPr/>
        </p:nvSpPr>
        <p:spPr bwMode="auto">
          <a:xfrm>
            <a:off x="0" y="6549723"/>
            <a:ext cx="22810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
              <a:spcBef>
                <a:spcPct val="0"/>
              </a:spcBef>
              <a:buFontTx/>
              <a:buNone/>
            </a:pPr>
            <a:r>
              <a:rPr lang="es-ES" altLang="es-PE" sz="1600" dirty="0" smtClean="0"/>
              <a:t>Fuente: </a:t>
            </a:r>
            <a:r>
              <a:rPr lang="es-MX" altLang="es-PE" sz="1600" dirty="0" smtClean="0"/>
              <a:t>ADUANAS PERU</a:t>
            </a:r>
            <a:r>
              <a:rPr lang="es-ES" altLang="es-PE" sz="1200" dirty="0" smtClean="0"/>
              <a:t> </a:t>
            </a:r>
            <a:endParaRPr lang="es-ES" altLang="es-PE" sz="1200" dirty="0"/>
          </a:p>
        </p:txBody>
      </p:sp>
      <p:sp>
        <p:nvSpPr>
          <p:cNvPr id="16" name="25 CuadroTexto"/>
          <p:cNvSpPr txBox="1">
            <a:spLocks noChangeArrowheads="1"/>
          </p:cNvSpPr>
          <p:nvPr/>
        </p:nvSpPr>
        <p:spPr bwMode="auto">
          <a:xfrm>
            <a:off x="4284663" y="5930007"/>
            <a:ext cx="2087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s-PE" altLang="es-PE" sz="1200" b="1"/>
          </a:p>
        </p:txBody>
      </p:sp>
      <p:graphicFrame>
        <p:nvGraphicFramePr>
          <p:cNvPr id="19" name="1 Objeto"/>
          <p:cNvGraphicFramePr>
            <a:graphicFrameLocks noChangeAspect="1"/>
          </p:cNvGraphicFramePr>
          <p:nvPr>
            <p:extLst>
              <p:ext uri="{D42A27DB-BD31-4B8C-83A1-F6EECF244321}">
                <p14:modId xmlns:p14="http://schemas.microsoft.com/office/powerpoint/2010/main" val="3824894826"/>
              </p:ext>
            </p:extLst>
          </p:nvPr>
        </p:nvGraphicFramePr>
        <p:xfrm>
          <a:off x="140374" y="2255312"/>
          <a:ext cx="8863251" cy="3186807"/>
        </p:xfrm>
        <a:graphic>
          <a:graphicData uri="http://schemas.openxmlformats.org/presentationml/2006/ole">
            <mc:AlternateContent xmlns:mc="http://schemas.openxmlformats.org/markup-compatibility/2006">
              <mc:Choice xmlns:v="urn:schemas-microsoft-com:vml" Requires="v">
                <p:oleObj spid="_x0000_s2116" name="Worksheet" r:id="rId4" imgW="6381893" imgH="2171559" progId="Excel.Sheet.12">
                  <p:embed/>
                </p:oleObj>
              </mc:Choice>
              <mc:Fallback>
                <p:oleObj name="Worksheet" r:id="rId4" imgW="6381893" imgH="2171559" progId="Excel.Sheet.12">
                  <p:embed/>
                  <p:pic>
                    <p:nvPicPr>
                      <p:cNvPr id="0" name=""/>
                      <p:cNvPicPr>
                        <a:picLocks noChangeAspect="1" noChangeArrowheads="1"/>
                      </p:cNvPicPr>
                      <p:nvPr/>
                    </p:nvPicPr>
                    <p:blipFill>
                      <a:blip r:embed="rId5"/>
                      <a:srcRect/>
                      <a:stretch>
                        <a:fillRect/>
                      </a:stretch>
                    </p:blipFill>
                    <p:spPr bwMode="auto">
                      <a:xfrm>
                        <a:off x="140374" y="2255312"/>
                        <a:ext cx="8863251" cy="3186807"/>
                      </a:xfrm>
                      <a:prstGeom prst="rect">
                        <a:avLst/>
                      </a:prstGeom>
                      <a:noFill/>
                      <a:ln>
                        <a:noFill/>
                      </a:ln>
                      <a:extLst/>
                    </p:spPr>
                  </p:pic>
                </p:oleObj>
              </mc:Fallback>
            </mc:AlternateContent>
          </a:graphicData>
        </a:graphic>
      </p:graphicFrame>
      <p:sp>
        <p:nvSpPr>
          <p:cNvPr id="20" name="15 Elipse"/>
          <p:cNvSpPr/>
          <p:nvPr/>
        </p:nvSpPr>
        <p:spPr>
          <a:xfrm>
            <a:off x="6867825" y="4440776"/>
            <a:ext cx="743541" cy="309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15 Elipse"/>
          <p:cNvSpPr/>
          <p:nvPr/>
        </p:nvSpPr>
        <p:spPr>
          <a:xfrm>
            <a:off x="7923967" y="5103398"/>
            <a:ext cx="743541" cy="309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15 Elipse"/>
          <p:cNvSpPr/>
          <p:nvPr/>
        </p:nvSpPr>
        <p:spPr>
          <a:xfrm>
            <a:off x="6848907" y="5112089"/>
            <a:ext cx="743541" cy="309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15 Elipse"/>
          <p:cNvSpPr/>
          <p:nvPr/>
        </p:nvSpPr>
        <p:spPr>
          <a:xfrm>
            <a:off x="7926451" y="4459367"/>
            <a:ext cx="743541" cy="309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5007576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15707"/>
            <a:ext cx="9144000" cy="676989"/>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INCLUIR AL PEQUEÑO AGRICULTOR DENTRO DE LA CADENA DE VALOR DE LA AGROEXPORTACION</a:t>
            </a:r>
            <a:endParaRPr lang="es-PE" sz="2000" b="1" dirty="0">
              <a:solidFill>
                <a:schemeClr val="bg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7"/>
            <a:ext cx="9144000" cy="6165304"/>
          </a:xfrm>
          <a:prstGeom prst="rect">
            <a:avLst/>
          </a:prstGeom>
        </p:spPr>
      </p:pic>
    </p:spTree>
    <p:extLst>
      <p:ext uri="{BB962C8B-B14F-4D97-AF65-F5344CB8AC3E}">
        <p14:creationId xmlns:p14="http://schemas.microsoft.com/office/powerpoint/2010/main" val="1190049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644" y="10468"/>
            <a:ext cx="9146643" cy="657004"/>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smtClean="0">
                <a:solidFill>
                  <a:schemeClr val="bg1"/>
                </a:solidFill>
              </a:rPr>
              <a:t>PARA FOMENTAR EL USO EFICIENTE DEL AGUA</a:t>
            </a:r>
            <a:endParaRPr lang="es-PE" sz="2000" b="1" dirty="0">
              <a:solidFill>
                <a:schemeClr val="bg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552"/>
            <a:ext cx="9144000" cy="6247448"/>
          </a:xfrm>
          <a:prstGeom prst="rect">
            <a:avLst/>
          </a:prstGeom>
        </p:spPr>
      </p:pic>
    </p:spTree>
    <p:extLst>
      <p:ext uri="{BB962C8B-B14F-4D97-AF65-F5344CB8AC3E}">
        <p14:creationId xmlns:p14="http://schemas.microsoft.com/office/powerpoint/2010/main" val="4096333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1519"/>
            <a:ext cx="9183291"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8" name="Rectangle 2"/>
          <p:cNvSpPr>
            <a:spLocks/>
          </p:cNvSpPr>
          <p:nvPr/>
        </p:nvSpPr>
        <p:spPr bwMode="auto">
          <a:xfrm rot="10800000">
            <a:off x="-35719" y="700087"/>
            <a:ext cx="9208294" cy="3043238"/>
          </a:xfrm>
          <a:prstGeom prst="rect">
            <a:avLst/>
          </a:prstGeom>
          <a:gradFill rotWithShape="0">
            <a:gsLst>
              <a:gs pos="0">
                <a:srgbClr val="000000">
                  <a:alpha val="0"/>
                </a:srgbClr>
              </a:gs>
              <a:gs pos="74789">
                <a:srgbClr val="000000">
                  <a:alpha val="44873"/>
                </a:srgbClr>
              </a:gs>
              <a:gs pos="100000">
                <a:srgbClr val="000000">
                  <a:alpha val="59999"/>
                </a:srgbClr>
              </a:gs>
            </a:gsLst>
            <a:lin ang="5400000" scaled="1"/>
          </a:gradFill>
          <a:ln>
            <a:noFill/>
          </a:ln>
          <a:extLst>
            <a:ext uri="{91240B29-F687-4F45-9708-019B960494DF}">
              <a14:hiddenLine xmlns:a14="http://schemas.microsoft.com/office/drawing/2010/main" w="25400" cap="flat">
                <a:solidFill>
                  <a:schemeClr val="tx1">
                    <a:alpha val="59999"/>
                  </a:schemeClr>
                </a:solidFill>
                <a:miter lim="800000"/>
                <a:headEnd type="none" w="med" len="med"/>
                <a:tailEnd type="none" w="med" len="med"/>
              </a14:hiddenLine>
            </a:ext>
          </a:extLst>
        </p:spPr>
        <p:txBody>
          <a:bodyPr lIns="0" tIns="0" rIns="0" bIns="0"/>
          <a:lstStyle/>
          <a:p>
            <a:endParaRPr lang="es-PE" sz="1013"/>
          </a:p>
        </p:txBody>
      </p:sp>
      <p:sp>
        <p:nvSpPr>
          <p:cNvPr id="29699" name="Rectangle 3"/>
          <p:cNvSpPr>
            <a:spLocks/>
          </p:cNvSpPr>
          <p:nvPr/>
        </p:nvSpPr>
        <p:spPr bwMode="auto">
          <a:xfrm>
            <a:off x="836712" y="1078706"/>
            <a:ext cx="7465219"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s-PE" sz="3375">
                <a:solidFill>
                  <a:srgbClr val="FFFFFF"/>
                </a:solidFill>
                <a:latin typeface="KlavikaMedium-Plain" charset="0"/>
                <a:ea typeface="KlavikaMedium-Plain" charset="0"/>
                <a:cs typeface="KlavikaMedium-Plain" charset="0"/>
                <a:sym typeface="KlavikaMedium-Plain" charset="0"/>
              </a:rPr>
              <a:t>Depende de nosotros no dejar que esta oportunidad termine en el agua</a:t>
            </a:r>
          </a:p>
        </p:txBody>
      </p:sp>
    </p:spTree>
    <p:extLst>
      <p:ext uri="{BB962C8B-B14F-4D97-AF65-F5344CB8AC3E}">
        <p14:creationId xmlns:p14="http://schemas.microsoft.com/office/powerpoint/2010/main" val="399129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35496" y="6570458"/>
            <a:ext cx="16033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ADUANAS PERU</a:t>
            </a:r>
          </a:p>
        </p:txBody>
      </p:sp>
      <p:sp>
        <p:nvSpPr>
          <p:cNvPr id="288" name="Rectángulo 287"/>
          <p:cNvSpPr/>
          <p:nvPr/>
        </p:nvSpPr>
        <p:spPr>
          <a:xfrm>
            <a:off x="-18918" y="-27384"/>
            <a:ext cx="9199430" cy="594845"/>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b="1" dirty="0" smtClean="0">
                <a:solidFill>
                  <a:schemeClr val="bg1"/>
                </a:solidFill>
              </a:rPr>
              <a:t>TERCERA PREGUNTA</a:t>
            </a:r>
            <a:endParaRPr lang="es-PE" sz="2000" b="1" dirty="0">
              <a:solidFill>
                <a:schemeClr val="bg1"/>
              </a:solidFill>
            </a:endParaRPr>
          </a:p>
        </p:txBody>
      </p:sp>
      <p:sp>
        <p:nvSpPr>
          <p:cNvPr id="4" name="Rectángulo: esquinas redondeadas 3"/>
          <p:cNvSpPr/>
          <p:nvPr/>
        </p:nvSpPr>
        <p:spPr>
          <a:xfrm>
            <a:off x="107504" y="1361512"/>
            <a:ext cx="8928992" cy="422772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altLang="es-PE" sz="2800" b="1" dirty="0" smtClean="0">
                <a:solidFill>
                  <a:schemeClr val="bg1"/>
                </a:solidFill>
                <a:ea typeface="Tahoma" panose="020B0604030504040204" pitchFamily="34" charset="0"/>
                <a:cs typeface="Tahoma" panose="020B0604030504040204" pitchFamily="34" charset="0"/>
              </a:rPr>
              <a:t>DEL TOTAL DE </a:t>
            </a:r>
            <a:r>
              <a:rPr lang="es-PE" altLang="es-PE" sz="2800" b="1" dirty="0">
                <a:solidFill>
                  <a:schemeClr val="bg1"/>
                </a:solidFill>
                <a:ea typeface="Tahoma" panose="020B0604030504040204" pitchFamily="34" charset="0"/>
                <a:cs typeface="Tahoma" panose="020B0604030504040204" pitchFamily="34" charset="0"/>
              </a:rPr>
              <a:t>HECTAREAS </a:t>
            </a:r>
            <a:r>
              <a:rPr lang="es-PE" altLang="es-PE" sz="2800" b="1" dirty="0" smtClean="0">
                <a:solidFill>
                  <a:schemeClr val="bg1"/>
                </a:solidFill>
                <a:ea typeface="Tahoma" panose="020B0604030504040204" pitchFamily="34" charset="0"/>
                <a:cs typeface="Tahoma" panose="020B0604030504040204" pitchFamily="34" charset="0"/>
              </a:rPr>
              <a:t>CULTIVADAS EN </a:t>
            </a:r>
            <a:r>
              <a:rPr lang="es-PE" altLang="es-PE" sz="2800" b="1" dirty="0">
                <a:solidFill>
                  <a:schemeClr val="bg1"/>
                </a:solidFill>
                <a:ea typeface="Tahoma" panose="020B0604030504040204" pitchFamily="34" charset="0"/>
                <a:cs typeface="Tahoma" panose="020B0604030504040204" pitchFamily="34" charset="0"/>
              </a:rPr>
              <a:t>EL PERU, </a:t>
            </a:r>
            <a:r>
              <a:rPr lang="es-PE" altLang="es-PE" sz="2800" b="1" dirty="0" smtClean="0">
                <a:solidFill>
                  <a:schemeClr val="bg1"/>
                </a:solidFill>
                <a:ea typeface="Tahoma" panose="020B0604030504040204" pitchFamily="34" charset="0"/>
                <a:cs typeface="Tahoma" panose="020B0604030504040204" pitchFamily="34" charset="0"/>
              </a:rPr>
              <a:t>QUE PORCENTAJE REPRESENTA LA AGRICULTURA MODERNA?</a:t>
            </a:r>
          </a:p>
          <a:p>
            <a:r>
              <a:rPr lang="es-PE" altLang="es-PE" sz="2800" b="1" dirty="0">
                <a:solidFill>
                  <a:schemeClr val="bg1"/>
                </a:solidFill>
                <a:ea typeface="Tahoma" panose="020B0604030504040204" pitchFamily="34" charset="0"/>
                <a:cs typeface="Tahoma" panose="020B0604030504040204" pitchFamily="34" charset="0"/>
              </a:rPr>
              <a:t>a</a:t>
            </a:r>
            <a:r>
              <a:rPr lang="es-PE" altLang="es-PE" sz="2800" b="1" dirty="0" smtClean="0">
                <a:solidFill>
                  <a:schemeClr val="bg1"/>
                </a:solidFill>
                <a:ea typeface="Tahoma" panose="020B0604030504040204" pitchFamily="34" charset="0"/>
                <a:cs typeface="Tahoma" panose="020B0604030504040204" pitchFamily="34" charset="0"/>
              </a:rPr>
              <a:t>) 3.4%</a:t>
            </a:r>
          </a:p>
          <a:p>
            <a:r>
              <a:rPr lang="es-PE" altLang="es-PE" sz="2800" b="1" dirty="0" smtClean="0">
                <a:solidFill>
                  <a:schemeClr val="bg1"/>
                </a:solidFill>
                <a:ea typeface="Tahoma" panose="020B0604030504040204" pitchFamily="34" charset="0"/>
                <a:cs typeface="Tahoma" panose="020B0604030504040204" pitchFamily="34" charset="0"/>
              </a:rPr>
              <a:t>b) 7.4%</a:t>
            </a:r>
          </a:p>
          <a:p>
            <a:r>
              <a:rPr lang="es-PE" altLang="es-PE" sz="2800" b="1" dirty="0" smtClean="0">
                <a:solidFill>
                  <a:schemeClr val="bg1"/>
                </a:solidFill>
                <a:ea typeface="Tahoma" panose="020B0604030504040204" pitchFamily="34" charset="0"/>
                <a:cs typeface="Tahoma" panose="020B0604030504040204" pitchFamily="34" charset="0"/>
              </a:rPr>
              <a:t>c) 12.3%</a:t>
            </a:r>
          </a:p>
          <a:p>
            <a:r>
              <a:rPr lang="es-PE" altLang="es-PE" sz="2800" b="1" dirty="0" smtClean="0">
                <a:solidFill>
                  <a:schemeClr val="bg1"/>
                </a:solidFill>
                <a:ea typeface="Tahoma" panose="020B0604030504040204" pitchFamily="34" charset="0"/>
                <a:cs typeface="Tahoma" panose="020B0604030504040204" pitchFamily="34" charset="0"/>
              </a:rPr>
              <a:t>d) 21.5%</a:t>
            </a:r>
            <a:endParaRPr lang="es-PE" altLang="es-PE"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100401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18918" y="-52009"/>
            <a:ext cx="9199430" cy="665660"/>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2000" b="1" dirty="0" smtClean="0">
                <a:solidFill>
                  <a:schemeClr val="bg1"/>
                </a:solidFill>
              </a:rPr>
              <a:t>LA AGRICULTURA MODERNA ES LA CLAVE DEL DESARROLLO, PERO SOLAMENTE REPRESENTA UNA MUY PEQUEÑA AREA DE LA SUPERFICIE CULTIVADA…</a:t>
            </a:r>
            <a:endParaRPr lang="es-PE" sz="2000" b="1" dirty="0">
              <a:solidFill>
                <a:schemeClr val="bg1"/>
              </a:solidFill>
            </a:endParaRPr>
          </a:p>
        </p:txBody>
      </p:sp>
      <p:sp>
        <p:nvSpPr>
          <p:cNvPr id="53" name="Text Box 5"/>
          <p:cNvSpPr txBox="1">
            <a:spLocks noChangeArrowheads="1"/>
          </p:cNvSpPr>
          <p:nvPr/>
        </p:nvSpPr>
        <p:spPr bwMode="auto">
          <a:xfrm>
            <a:off x="35496" y="6570458"/>
            <a:ext cx="37224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s-PE" altLang="es-PE" sz="1100" b="1" dirty="0">
                <a:solidFill>
                  <a:schemeClr val="tx2"/>
                </a:solidFill>
              </a:rPr>
              <a:t>Fuente: MINAGRI/INEI IV Censo Nacional Agropecuario 2012</a:t>
            </a:r>
          </a:p>
        </p:txBody>
      </p:sp>
      <p:sp>
        <p:nvSpPr>
          <p:cNvPr id="54" name="Rectángulo: esquinas redondeadas 53"/>
          <p:cNvSpPr/>
          <p:nvPr/>
        </p:nvSpPr>
        <p:spPr>
          <a:xfrm>
            <a:off x="582251" y="5726871"/>
            <a:ext cx="7946240" cy="63490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_tradnl" sz="2400" b="1" dirty="0">
                <a:solidFill>
                  <a:schemeClr val="bg1"/>
                </a:solidFill>
              </a:rPr>
              <a:t>La agricultura moderna FORMALIZA el sector</a:t>
            </a:r>
            <a:endParaRPr lang="en-US" sz="2400" dirty="0">
              <a:solidFill>
                <a:schemeClr val="bg1"/>
              </a:solidFill>
            </a:endParaRPr>
          </a:p>
        </p:txBody>
      </p:sp>
      <p:sp>
        <p:nvSpPr>
          <p:cNvPr id="2" name="Elipse 1"/>
          <p:cNvSpPr/>
          <p:nvPr/>
        </p:nvSpPr>
        <p:spPr>
          <a:xfrm>
            <a:off x="2001853" y="762357"/>
            <a:ext cx="5107037" cy="485364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5400" b="1" dirty="0" smtClean="0"/>
              <a:t>96.6%</a:t>
            </a:r>
            <a:endParaRPr lang="es-PE" sz="5400" b="1" dirty="0"/>
          </a:p>
        </p:txBody>
      </p:sp>
      <p:sp>
        <p:nvSpPr>
          <p:cNvPr id="4" name="CuadroTexto 3"/>
          <p:cNvSpPr txBox="1"/>
          <p:nvPr/>
        </p:nvSpPr>
        <p:spPr>
          <a:xfrm>
            <a:off x="7094254" y="2060848"/>
            <a:ext cx="1868260" cy="861774"/>
          </a:xfrm>
          <a:prstGeom prst="rect">
            <a:avLst/>
          </a:prstGeom>
          <a:noFill/>
        </p:spPr>
        <p:txBody>
          <a:bodyPr wrap="square" rtlCol="0">
            <a:spAutoFit/>
          </a:bodyPr>
          <a:lstStyle/>
          <a:p>
            <a:pPr algn="ctr"/>
            <a:r>
              <a:rPr lang="es-PE" sz="1600" dirty="0">
                <a:solidFill>
                  <a:srgbClr val="C00000"/>
                </a:solidFill>
              </a:rPr>
              <a:t>Total Superficie Agrícola Cultivada</a:t>
            </a:r>
          </a:p>
          <a:p>
            <a:pPr algn="ctr"/>
            <a:r>
              <a:rPr lang="es-PE" sz="1600" dirty="0">
                <a:solidFill>
                  <a:srgbClr val="C00000"/>
                </a:solidFill>
              </a:rPr>
              <a:t>4 155 678 Ha</a:t>
            </a:r>
          </a:p>
        </p:txBody>
      </p:sp>
      <p:sp>
        <p:nvSpPr>
          <p:cNvPr id="5" name="Elipse 4"/>
          <p:cNvSpPr/>
          <p:nvPr/>
        </p:nvSpPr>
        <p:spPr>
          <a:xfrm>
            <a:off x="2915816" y="4249575"/>
            <a:ext cx="516509" cy="509779"/>
          </a:xfrm>
          <a:prstGeom prst="ellipse">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s-PE" sz="900" dirty="0" smtClean="0"/>
              <a:t>3.4%</a:t>
            </a:r>
            <a:endParaRPr lang="es-PE" sz="900" dirty="0"/>
          </a:p>
        </p:txBody>
      </p:sp>
      <p:sp>
        <p:nvSpPr>
          <p:cNvPr id="18" name="CuadroTexto 17"/>
          <p:cNvSpPr txBox="1"/>
          <p:nvPr/>
        </p:nvSpPr>
        <p:spPr>
          <a:xfrm>
            <a:off x="658715" y="4515355"/>
            <a:ext cx="1800119" cy="830997"/>
          </a:xfrm>
          <a:prstGeom prst="rect">
            <a:avLst/>
          </a:prstGeom>
          <a:noFill/>
        </p:spPr>
        <p:txBody>
          <a:bodyPr wrap="square" rtlCol="0">
            <a:spAutoFit/>
          </a:bodyPr>
          <a:lstStyle/>
          <a:p>
            <a:pPr algn="ctr"/>
            <a:r>
              <a:rPr lang="es-PE" sz="1600" dirty="0">
                <a:solidFill>
                  <a:srgbClr val="008A3E"/>
                </a:solidFill>
              </a:rPr>
              <a:t>Total Agricultura Moderna</a:t>
            </a:r>
          </a:p>
          <a:p>
            <a:pPr algn="ctr"/>
            <a:r>
              <a:rPr lang="es-PE" sz="1600" dirty="0" smtClean="0">
                <a:solidFill>
                  <a:srgbClr val="008A3E"/>
                </a:solidFill>
              </a:rPr>
              <a:t>144,000 </a:t>
            </a:r>
            <a:r>
              <a:rPr lang="es-PE" sz="1600" dirty="0">
                <a:solidFill>
                  <a:srgbClr val="008A3E"/>
                </a:solidFill>
              </a:rPr>
              <a:t>Ha</a:t>
            </a:r>
          </a:p>
        </p:txBody>
      </p:sp>
    </p:spTree>
    <p:extLst>
      <p:ext uri="{BB962C8B-B14F-4D97-AF65-F5344CB8AC3E}">
        <p14:creationId xmlns:p14="http://schemas.microsoft.com/office/powerpoint/2010/main" val="217125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79512" y="836712"/>
            <a:ext cx="8877466" cy="4305514"/>
            <a:chOff x="179512" y="836712"/>
            <a:chExt cx="8877466" cy="4305514"/>
          </a:xfrm>
        </p:grpSpPr>
        <p:pic>
          <p:nvPicPr>
            <p:cNvPr id="792" name="Picture 2" descr="bilateralS_ma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836712"/>
              <a:ext cx="8816146" cy="430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Elipse 35"/>
            <p:cNvSpPr/>
            <p:nvPr/>
          </p:nvSpPr>
          <p:spPr>
            <a:xfrm>
              <a:off x="406692" y="1429492"/>
              <a:ext cx="1188000" cy="1188000"/>
            </a:xfrm>
            <a:prstGeom prst="ellipse">
              <a:avLst/>
            </a:prstGeom>
            <a:solidFill>
              <a:srgbClr val="92D05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3</a:t>
              </a:r>
            </a:p>
            <a:p>
              <a:pPr algn="ctr">
                <a:lnSpc>
                  <a:spcPct val="110000"/>
                </a:lnSpc>
                <a:defRPr/>
              </a:pPr>
              <a:r>
                <a:rPr lang="es-ES_tradnl" sz="1200" b="1" dirty="0">
                  <a:solidFill>
                    <a:schemeClr val="bg1"/>
                  </a:solidFill>
                  <a:ea typeface="ＭＳ Ｐゴシック" pitchFamily="34" charset="-128"/>
                </a:rPr>
                <a:t>Asia</a:t>
              </a:r>
            </a:p>
            <a:p>
              <a:pPr algn="ctr">
                <a:lnSpc>
                  <a:spcPct val="110000"/>
                </a:lnSpc>
                <a:defRPr/>
              </a:pPr>
              <a:r>
                <a:rPr lang="es-ES_tradnl" sz="1200" b="1" dirty="0">
                  <a:solidFill>
                    <a:schemeClr val="bg1"/>
                  </a:solidFill>
                  <a:ea typeface="ＭＳ Ｐゴシック" pitchFamily="34" charset="-128"/>
                </a:rPr>
                <a:t>US$ 267 mm</a:t>
              </a:r>
            </a:p>
          </p:txBody>
        </p:sp>
        <p:sp>
          <p:nvSpPr>
            <p:cNvPr id="37" name="Elipse 36"/>
            <p:cNvSpPr/>
            <p:nvPr/>
          </p:nvSpPr>
          <p:spPr>
            <a:xfrm>
              <a:off x="1667009" y="3378786"/>
              <a:ext cx="1188000" cy="1188000"/>
            </a:xfrm>
            <a:prstGeom prst="ellipse">
              <a:avLst/>
            </a:prstGeom>
            <a:solidFill>
              <a:schemeClr val="accent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7</a:t>
              </a:r>
            </a:p>
            <a:p>
              <a:pPr algn="ctr">
                <a:lnSpc>
                  <a:spcPct val="110000"/>
                </a:lnSpc>
                <a:defRPr/>
              </a:pPr>
              <a:r>
                <a:rPr lang="es-ES_tradnl" sz="1100" b="1" dirty="0">
                  <a:solidFill>
                    <a:schemeClr val="bg1"/>
                  </a:solidFill>
                  <a:ea typeface="ＭＳ Ｐゴシック" pitchFamily="34" charset="-128"/>
                </a:rPr>
                <a:t>Oceanía</a:t>
              </a:r>
              <a:endParaRPr lang="es-ES_tradnl" sz="1150" b="1" dirty="0">
                <a:solidFill>
                  <a:schemeClr val="bg1"/>
                </a:solidFill>
                <a:ea typeface="ＭＳ Ｐゴシック" pitchFamily="34" charset="-128"/>
              </a:endParaRPr>
            </a:p>
            <a:p>
              <a:pPr algn="ctr">
                <a:lnSpc>
                  <a:spcPct val="110000"/>
                </a:lnSpc>
                <a:defRPr/>
              </a:pPr>
              <a:r>
                <a:rPr lang="es-ES_tradnl" sz="1200" b="1" dirty="0">
                  <a:solidFill>
                    <a:schemeClr val="bg1"/>
                  </a:solidFill>
                  <a:ea typeface="ＭＳ Ｐゴシック" pitchFamily="34" charset="-128"/>
                </a:rPr>
                <a:t>US$ 12 mm</a:t>
              </a:r>
            </a:p>
          </p:txBody>
        </p:sp>
        <p:sp>
          <p:nvSpPr>
            <p:cNvPr id="42" name="Elipse 41"/>
            <p:cNvSpPr/>
            <p:nvPr/>
          </p:nvSpPr>
          <p:spPr>
            <a:xfrm>
              <a:off x="3893081" y="1253398"/>
              <a:ext cx="1418054" cy="1298494"/>
            </a:xfrm>
            <a:prstGeom prst="ellipse">
              <a:avLst/>
            </a:prstGeom>
            <a:solidFill>
              <a:srgbClr val="92D05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300" b="1" dirty="0">
                  <a:solidFill>
                    <a:schemeClr val="bg1"/>
                  </a:solidFill>
                  <a:ea typeface="ＭＳ Ｐゴシック" pitchFamily="34" charset="-128"/>
                </a:rPr>
                <a:t>1</a:t>
              </a:r>
            </a:p>
            <a:p>
              <a:pPr algn="ctr">
                <a:lnSpc>
                  <a:spcPct val="110000"/>
                </a:lnSpc>
                <a:defRPr/>
              </a:pPr>
              <a:r>
                <a:rPr lang="es-ES_tradnl" sz="1300" b="1" dirty="0">
                  <a:solidFill>
                    <a:schemeClr val="bg1"/>
                  </a:solidFill>
                  <a:ea typeface="ＭＳ Ｐゴシック" pitchFamily="34" charset="-128"/>
                </a:rPr>
                <a:t>Norte América</a:t>
              </a:r>
            </a:p>
            <a:p>
              <a:pPr algn="ctr">
                <a:lnSpc>
                  <a:spcPct val="110000"/>
                </a:lnSpc>
                <a:defRPr/>
              </a:pPr>
              <a:r>
                <a:rPr lang="es-ES_tradnl" sz="1300" b="1" dirty="0">
                  <a:solidFill>
                    <a:schemeClr val="bg1"/>
                  </a:solidFill>
                  <a:ea typeface="ＭＳ Ｐゴシック" pitchFamily="34" charset="-128"/>
                </a:rPr>
                <a:t>US$ 904 mm</a:t>
              </a:r>
            </a:p>
          </p:txBody>
        </p:sp>
        <p:sp>
          <p:nvSpPr>
            <p:cNvPr id="44" name="Elipse 43"/>
            <p:cNvSpPr/>
            <p:nvPr/>
          </p:nvSpPr>
          <p:spPr>
            <a:xfrm>
              <a:off x="5270976" y="3263713"/>
              <a:ext cx="1188000" cy="1188000"/>
            </a:xfrm>
            <a:prstGeom prst="ellipse">
              <a:avLst/>
            </a:prstGeom>
            <a:solidFill>
              <a:schemeClr val="accent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4</a:t>
              </a:r>
            </a:p>
            <a:p>
              <a:pPr algn="ctr">
                <a:lnSpc>
                  <a:spcPct val="110000"/>
                </a:lnSpc>
                <a:defRPr/>
              </a:pPr>
              <a:r>
                <a:rPr lang="es-ES_tradnl" sz="1200" b="1" dirty="0">
                  <a:solidFill>
                    <a:schemeClr val="bg1"/>
                  </a:solidFill>
                  <a:ea typeface="ＭＳ Ｐゴシック" pitchFamily="34" charset="-128"/>
                </a:rPr>
                <a:t>Sud América</a:t>
              </a:r>
            </a:p>
            <a:p>
              <a:pPr algn="ctr">
                <a:lnSpc>
                  <a:spcPct val="110000"/>
                </a:lnSpc>
                <a:defRPr/>
              </a:pPr>
              <a:r>
                <a:rPr lang="es-ES_tradnl" sz="1200" b="1" dirty="0">
                  <a:solidFill>
                    <a:schemeClr val="bg1"/>
                  </a:solidFill>
                  <a:ea typeface="ＭＳ Ｐゴシック" pitchFamily="34" charset="-128"/>
                </a:rPr>
                <a:t>US$ 71 mm</a:t>
              </a:r>
            </a:p>
          </p:txBody>
        </p:sp>
        <p:sp>
          <p:nvSpPr>
            <p:cNvPr id="45" name="Elipse 44"/>
            <p:cNvSpPr/>
            <p:nvPr/>
          </p:nvSpPr>
          <p:spPr>
            <a:xfrm>
              <a:off x="6783991" y="1253398"/>
              <a:ext cx="1188000" cy="1188000"/>
            </a:xfrm>
            <a:prstGeom prst="ellipse">
              <a:avLst/>
            </a:prstGeom>
            <a:solidFill>
              <a:srgbClr val="92D05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2 </a:t>
              </a:r>
            </a:p>
            <a:p>
              <a:pPr algn="ctr">
                <a:lnSpc>
                  <a:spcPct val="110000"/>
                </a:lnSpc>
                <a:defRPr/>
              </a:pPr>
              <a:r>
                <a:rPr lang="es-ES_tradnl" sz="1200" b="1" dirty="0">
                  <a:solidFill>
                    <a:schemeClr val="bg1"/>
                  </a:solidFill>
                  <a:ea typeface="ＭＳ Ｐゴシック" pitchFamily="34" charset="-128"/>
                </a:rPr>
                <a:t>Europa</a:t>
              </a:r>
            </a:p>
            <a:p>
              <a:pPr algn="ctr">
                <a:lnSpc>
                  <a:spcPct val="110000"/>
                </a:lnSpc>
                <a:defRPr/>
              </a:pPr>
              <a:r>
                <a:rPr lang="es-ES_tradnl" sz="1200" b="1" dirty="0">
                  <a:solidFill>
                    <a:schemeClr val="bg1"/>
                  </a:solidFill>
                  <a:ea typeface="ＭＳ Ｐゴシック" pitchFamily="34" charset="-128"/>
                </a:rPr>
                <a:t>US$ 855 mm</a:t>
              </a:r>
            </a:p>
          </p:txBody>
        </p:sp>
        <p:sp>
          <p:nvSpPr>
            <p:cNvPr id="47" name="Elipse 46"/>
            <p:cNvSpPr/>
            <p:nvPr/>
          </p:nvSpPr>
          <p:spPr>
            <a:xfrm>
              <a:off x="7868978" y="1729461"/>
              <a:ext cx="1188000" cy="1188000"/>
            </a:xfrm>
            <a:prstGeom prst="ellipse">
              <a:avLst/>
            </a:prstGeom>
            <a:solidFill>
              <a:schemeClr val="accent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6 </a:t>
              </a:r>
            </a:p>
            <a:p>
              <a:pPr algn="ctr">
                <a:lnSpc>
                  <a:spcPct val="110000"/>
                </a:lnSpc>
                <a:defRPr/>
              </a:pPr>
              <a:r>
                <a:rPr lang="es-ES_tradnl" sz="1100" b="1" dirty="0">
                  <a:solidFill>
                    <a:schemeClr val="bg1"/>
                  </a:solidFill>
                  <a:ea typeface="ＭＳ Ｐゴシック" pitchFamily="34" charset="-128"/>
                </a:rPr>
                <a:t>Medio Oriente</a:t>
              </a:r>
            </a:p>
            <a:p>
              <a:pPr algn="ctr">
                <a:lnSpc>
                  <a:spcPct val="110000"/>
                </a:lnSpc>
                <a:defRPr/>
              </a:pPr>
              <a:r>
                <a:rPr lang="es-ES_tradnl" sz="1200" b="1" dirty="0">
                  <a:solidFill>
                    <a:schemeClr val="bg1"/>
                  </a:solidFill>
                  <a:ea typeface="ＭＳ Ｐゴシック" pitchFamily="34" charset="-128"/>
                </a:rPr>
                <a:t>US$ 13 mm</a:t>
              </a:r>
            </a:p>
          </p:txBody>
        </p:sp>
        <p:sp>
          <p:nvSpPr>
            <p:cNvPr id="33" name="Elipse 32"/>
            <p:cNvSpPr/>
            <p:nvPr/>
          </p:nvSpPr>
          <p:spPr>
            <a:xfrm>
              <a:off x="4098187" y="2573098"/>
              <a:ext cx="1188000" cy="1188000"/>
            </a:xfrm>
            <a:prstGeom prst="ellipse">
              <a:avLst/>
            </a:prstGeom>
            <a:solidFill>
              <a:schemeClr val="accent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5</a:t>
              </a:r>
            </a:p>
            <a:p>
              <a:pPr algn="ctr">
                <a:lnSpc>
                  <a:spcPct val="110000"/>
                </a:lnSpc>
                <a:defRPr/>
              </a:pPr>
              <a:r>
                <a:rPr lang="es-ES_tradnl" sz="1200" b="1" dirty="0">
                  <a:solidFill>
                    <a:schemeClr val="bg1"/>
                  </a:solidFill>
                  <a:ea typeface="ＭＳ Ｐゴシック" pitchFamily="34" charset="-128"/>
                </a:rPr>
                <a:t>Centro América y Caribe</a:t>
              </a:r>
            </a:p>
            <a:p>
              <a:pPr algn="ctr">
                <a:lnSpc>
                  <a:spcPct val="110000"/>
                </a:lnSpc>
                <a:defRPr/>
              </a:pPr>
              <a:r>
                <a:rPr lang="es-ES_tradnl" sz="1200" b="1" dirty="0">
                  <a:solidFill>
                    <a:schemeClr val="bg1"/>
                  </a:solidFill>
                  <a:ea typeface="ＭＳ Ｐゴシック" pitchFamily="34" charset="-128"/>
                </a:rPr>
                <a:t>US$ 39 mm</a:t>
              </a:r>
            </a:p>
          </p:txBody>
        </p:sp>
        <p:sp>
          <p:nvSpPr>
            <p:cNvPr id="39" name="Elipse 38"/>
            <p:cNvSpPr/>
            <p:nvPr/>
          </p:nvSpPr>
          <p:spPr>
            <a:xfrm>
              <a:off x="7520405" y="2897665"/>
              <a:ext cx="1188000" cy="1188000"/>
            </a:xfrm>
            <a:prstGeom prst="ellipse">
              <a:avLst/>
            </a:prstGeom>
            <a:solidFill>
              <a:schemeClr val="accent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defRPr/>
              </a:pPr>
              <a:r>
                <a:rPr lang="es-ES_tradnl" sz="1200" b="1" dirty="0">
                  <a:solidFill>
                    <a:schemeClr val="bg1"/>
                  </a:solidFill>
                  <a:ea typeface="ＭＳ Ｐゴシック" pitchFamily="34" charset="-128"/>
                </a:rPr>
                <a:t>6 </a:t>
              </a:r>
            </a:p>
            <a:p>
              <a:pPr algn="ctr">
                <a:lnSpc>
                  <a:spcPct val="110000"/>
                </a:lnSpc>
                <a:defRPr/>
              </a:pPr>
              <a:r>
                <a:rPr lang="es-ES_tradnl" sz="1100" b="1" dirty="0" err="1">
                  <a:solidFill>
                    <a:schemeClr val="bg1"/>
                  </a:solidFill>
                  <a:ea typeface="ＭＳ Ｐゴシック" pitchFamily="34" charset="-128"/>
                </a:rPr>
                <a:t>Africa</a:t>
              </a:r>
              <a:endParaRPr lang="es-ES_tradnl" sz="1100" b="1" dirty="0">
                <a:solidFill>
                  <a:schemeClr val="bg1"/>
                </a:solidFill>
                <a:ea typeface="ＭＳ Ｐゴシック" pitchFamily="34" charset="-128"/>
              </a:endParaRPr>
            </a:p>
            <a:p>
              <a:pPr algn="ctr">
                <a:lnSpc>
                  <a:spcPct val="110000"/>
                </a:lnSpc>
                <a:defRPr/>
              </a:pPr>
              <a:r>
                <a:rPr lang="es-ES_tradnl" sz="1200" b="1" dirty="0">
                  <a:solidFill>
                    <a:schemeClr val="bg1"/>
                  </a:solidFill>
                  <a:ea typeface="ＭＳ Ｐゴシック" pitchFamily="34" charset="-128"/>
                </a:rPr>
                <a:t>US$ 3 mm</a:t>
              </a:r>
            </a:p>
          </p:txBody>
        </p:sp>
      </p:grpSp>
      <p:sp>
        <p:nvSpPr>
          <p:cNvPr id="15" name="Rectángulo 14"/>
          <p:cNvSpPr/>
          <p:nvPr/>
        </p:nvSpPr>
        <p:spPr>
          <a:xfrm>
            <a:off x="-18918" y="-18918"/>
            <a:ext cx="9199430" cy="610553"/>
          </a:xfrm>
          <a:prstGeom prst="rect">
            <a:avLst/>
          </a:prstGeom>
          <a:solidFill>
            <a:srgbClr val="008A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PE" sz="2000" b="1" dirty="0">
                <a:solidFill>
                  <a:schemeClr val="bg1"/>
                </a:solidFill>
              </a:rPr>
              <a:t>UN SECTOR QUE VIENE CONQUISTANDO </a:t>
            </a:r>
            <a:r>
              <a:rPr lang="es-PE" sz="2000" b="1" dirty="0" smtClean="0">
                <a:solidFill>
                  <a:schemeClr val="bg1"/>
                </a:solidFill>
              </a:rPr>
              <a:t>LOS MERCADOS MUNDIALES ….</a:t>
            </a:r>
            <a:endParaRPr lang="es-PE" sz="2000" b="1" dirty="0">
              <a:solidFill>
                <a:schemeClr val="bg1"/>
              </a:solidFill>
            </a:endParaRPr>
          </a:p>
        </p:txBody>
      </p:sp>
      <p:sp>
        <p:nvSpPr>
          <p:cNvPr id="16" name="Rectángulo: esquinas redondeadas 53"/>
          <p:cNvSpPr/>
          <p:nvPr/>
        </p:nvSpPr>
        <p:spPr>
          <a:xfrm>
            <a:off x="0" y="5208329"/>
            <a:ext cx="9144000" cy="148382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buFont typeface="Arial" panose="020B0604020202020204" pitchFamily="34" charset="0"/>
              <a:buChar char="•"/>
              <a:defRPr/>
            </a:pPr>
            <a:r>
              <a:rPr lang="es-ES_tradnl" b="1" dirty="0">
                <a:solidFill>
                  <a:schemeClr val="bg1"/>
                </a:solidFill>
              </a:rPr>
              <a:t>En el 2015 se exportaron productos agrícolas a </a:t>
            </a:r>
            <a:r>
              <a:rPr lang="es-ES_tradnl" sz="2000" b="1" u="sng" dirty="0">
                <a:solidFill>
                  <a:schemeClr val="bg1"/>
                </a:solidFill>
              </a:rPr>
              <a:t>86 países </a:t>
            </a:r>
            <a:r>
              <a:rPr lang="es-ES_tradnl" b="1" dirty="0">
                <a:solidFill>
                  <a:schemeClr val="bg1"/>
                </a:solidFill>
              </a:rPr>
              <a:t>en los 5 </a:t>
            </a:r>
            <a:r>
              <a:rPr lang="es-ES_tradnl" b="1" dirty="0" smtClean="0">
                <a:solidFill>
                  <a:schemeClr val="bg1"/>
                </a:solidFill>
              </a:rPr>
              <a:t>continentes</a:t>
            </a:r>
          </a:p>
          <a:p>
            <a:pPr marL="176213" indent="-176213">
              <a:spcBef>
                <a:spcPct val="0"/>
              </a:spcBef>
              <a:buFont typeface="Arial" panose="020B0604020202020204" pitchFamily="34" charset="0"/>
              <a:buChar char="•"/>
            </a:pPr>
            <a:r>
              <a:rPr lang="es-PE" altLang="es-PE" b="1" dirty="0" smtClean="0">
                <a:solidFill>
                  <a:schemeClr val="bg1"/>
                </a:solidFill>
                <a:ea typeface="Tahoma" panose="020B0604030504040204" pitchFamily="34" charset="0"/>
                <a:cs typeface="Tahoma" panose="020B0604030504040204" pitchFamily="34" charset="0"/>
              </a:rPr>
              <a:t>Frutas y Hortalizas frescas: </a:t>
            </a:r>
          </a:p>
          <a:p>
            <a:pPr marL="447675" lvl="1" indent="-271463">
              <a:spcBef>
                <a:spcPct val="0"/>
              </a:spcBef>
              <a:buFont typeface="Arial" panose="020B0604020202020204" pitchFamily="34" charset="0"/>
              <a:buChar char="•"/>
            </a:pPr>
            <a:r>
              <a:rPr lang="es-PE" altLang="es-PE" b="1" dirty="0" smtClean="0">
                <a:solidFill>
                  <a:schemeClr val="bg1"/>
                </a:solidFill>
                <a:ea typeface="Tahoma" panose="020B0604030504040204" pitchFamily="34" charset="0"/>
                <a:cs typeface="Tahoma" panose="020B0604030504040204" pitchFamily="34" charset="0"/>
              </a:rPr>
              <a:t>Principales </a:t>
            </a:r>
            <a:r>
              <a:rPr lang="es-PE" altLang="es-PE" b="1" dirty="0">
                <a:solidFill>
                  <a:schemeClr val="bg1"/>
                </a:solidFill>
                <a:ea typeface="Tahoma" panose="020B0604030504040204" pitchFamily="34" charset="0"/>
                <a:cs typeface="Tahoma" panose="020B0604030504040204" pitchFamily="34" charset="0"/>
              </a:rPr>
              <a:t>mercados: </a:t>
            </a:r>
            <a:r>
              <a:rPr lang="es-PE" altLang="es-PE" dirty="0">
                <a:solidFill>
                  <a:schemeClr val="bg1"/>
                </a:solidFill>
                <a:ea typeface="Tahoma" panose="020B0604030504040204" pitchFamily="34" charset="0"/>
                <a:cs typeface="Tahoma" panose="020B0604030504040204" pitchFamily="34" charset="0"/>
              </a:rPr>
              <a:t>42% a Norteamérica, 40% a Europa, 12% </a:t>
            </a:r>
            <a:r>
              <a:rPr lang="es-PE" altLang="es-PE" dirty="0" smtClean="0">
                <a:solidFill>
                  <a:schemeClr val="bg1"/>
                </a:solidFill>
                <a:ea typeface="Tahoma" panose="020B0604030504040204" pitchFamily="34" charset="0"/>
                <a:cs typeface="Tahoma" panose="020B0604030504040204" pitchFamily="34" charset="0"/>
              </a:rPr>
              <a:t>a </a:t>
            </a:r>
            <a:r>
              <a:rPr lang="es-PE" altLang="es-PE" dirty="0">
                <a:solidFill>
                  <a:schemeClr val="bg1"/>
                </a:solidFill>
                <a:ea typeface="Tahoma" panose="020B0604030504040204" pitchFamily="34" charset="0"/>
                <a:cs typeface="Tahoma" panose="020B0604030504040204" pitchFamily="34" charset="0"/>
              </a:rPr>
              <a:t>Asia y  3% a </a:t>
            </a:r>
            <a:r>
              <a:rPr lang="es-PE" altLang="es-PE" dirty="0" smtClean="0">
                <a:solidFill>
                  <a:schemeClr val="bg1"/>
                </a:solidFill>
                <a:ea typeface="Tahoma" panose="020B0604030504040204" pitchFamily="34" charset="0"/>
                <a:cs typeface="Tahoma" panose="020B0604030504040204" pitchFamily="34" charset="0"/>
              </a:rPr>
              <a:t>Sudamérica</a:t>
            </a:r>
          </a:p>
          <a:p>
            <a:pPr marL="447675" lvl="1" indent="-271463">
              <a:spcBef>
                <a:spcPct val="0"/>
              </a:spcBef>
              <a:buFont typeface="Arial" panose="020B0604020202020204" pitchFamily="34" charset="0"/>
              <a:buChar char="•"/>
            </a:pPr>
            <a:r>
              <a:rPr lang="es-PE" altLang="es-PE" b="1" dirty="0" smtClean="0">
                <a:solidFill>
                  <a:schemeClr val="bg1"/>
                </a:solidFill>
                <a:ea typeface="Tahoma" panose="020B0604030504040204" pitchFamily="34" charset="0"/>
                <a:cs typeface="Tahoma" panose="020B0604030504040204" pitchFamily="34" charset="0"/>
              </a:rPr>
              <a:t>Mercados </a:t>
            </a:r>
            <a:r>
              <a:rPr lang="es-PE" altLang="es-PE" b="1" dirty="0">
                <a:solidFill>
                  <a:schemeClr val="bg1"/>
                </a:solidFill>
                <a:ea typeface="Tahoma" panose="020B0604030504040204" pitchFamily="34" charset="0"/>
                <a:cs typeface="Tahoma" panose="020B0604030504040204" pitchFamily="34" charset="0"/>
              </a:rPr>
              <a:t>con alto potencial de crecimiento</a:t>
            </a:r>
            <a:r>
              <a:rPr lang="es-PE" altLang="es-PE" dirty="0">
                <a:solidFill>
                  <a:schemeClr val="bg1"/>
                </a:solidFill>
                <a:ea typeface="Tahoma" panose="020B0604030504040204" pitchFamily="34" charset="0"/>
                <a:cs typeface="Tahoma" panose="020B0604030504040204" pitchFamily="34" charset="0"/>
              </a:rPr>
              <a:t>:  </a:t>
            </a:r>
            <a:r>
              <a:rPr lang="es-PE" altLang="es-PE" u="sng" dirty="0" smtClean="0">
                <a:solidFill>
                  <a:schemeClr val="bg1"/>
                </a:solidFill>
                <a:ea typeface="Tahoma" panose="020B0604030504040204" pitchFamily="34" charset="0"/>
                <a:cs typeface="Tahoma" panose="020B0604030504040204" pitchFamily="34" charset="0"/>
              </a:rPr>
              <a:t>China </a:t>
            </a:r>
            <a:r>
              <a:rPr lang="es-PE" altLang="es-PE" u="sng" dirty="0">
                <a:solidFill>
                  <a:schemeClr val="bg1"/>
                </a:solidFill>
                <a:ea typeface="Tahoma" panose="020B0604030504040204" pitchFamily="34" charset="0"/>
                <a:cs typeface="Tahoma" panose="020B0604030504040204" pitchFamily="34" charset="0"/>
              </a:rPr>
              <a:t>y explorar Sudeste  asiático, India y Medio Oriente</a:t>
            </a:r>
            <a:r>
              <a:rPr lang="es-PE" altLang="es-PE" u="sng" dirty="0" smtClean="0">
                <a:solidFill>
                  <a:schemeClr val="bg1"/>
                </a:solidFill>
                <a:ea typeface="Tahoma" panose="020B0604030504040204" pitchFamily="34" charset="0"/>
                <a:cs typeface="Tahoma" panose="020B0604030504040204" pitchFamily="34" charset="0"/>
              </a:rPr>
              <a:t>.</a:t>
            </a:r>
            <a:endParaRPr lang="en-US" sz="2000" dirty="0">
              <a:solidFill>
                <a:schemeClr val="bg1"/>
              </a:solidFill>
            </a:endParaRPr>
          </a:p>
        </p:txBody>
      </p:sp>
    </p:spTree>
    <p:extLst>
      <p:ext uri="{BB962C8B-B14F-4D97-AF65-F5344CB8AC3E}">
        <p14:creationId xmlns:p14="http://schemas.microsoft.com/office/powerpoint/2010/main" val="1897618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18199</TotalTime>
  <Words>2293</Words>
  <Application>Microsoft Office PowerPoint</Application>
  <PresentationFormat>Presentación en pantalla (4:3)</PresentationFormat>
  <Paragraphs>556</Paragraphs>
  <Slides>62</Slides>
  <Notes>43</Notes>
  <HiddenSlides>0</HiddenSlides>
  <MMClips>0</MMClips>
  <ScaleCrop>false</ScaleCrop>
  <HeadingPairs>
    <vt:vector size="8" baseType="variant">
      <vt:variant>
        <vt:lpstr>Fuentes usadas</vt:lpstr>
      </vt:variant>
      <vt:variant>
        <vt:i4>13</vt:i4>
      </vt:variant>
      <vt:variant>
        <vt:lpstr>Tema</vt:lpstr>
      </vt:variant>
      <vt:variant>
        <vt:i4>2</vt:i4>
      </vt:variant>
      <vt:variant>
        <vt:lpstr>Servidores OLE incrustados</vt:lpstr>
      </vt:variant>
      <vt:variant>
        <vt:i4>1</vt:i4>
      </vt:variant>
      <vt:variant>
        <vt:lpstr>Títulos de diapositiva</vt:lpstr>
      </vt:variant>
      <vt:variant>
        <vt:i4>62</vt:i4>
      </vt:variant>
    </vt:vector>
  </HeadingPairs>
  <TitlesOfParts>
    <vt:vector size="78" baseType="lpstr">
      <vt:lpstr>ＭＳ Ｐゴシック</vt:lpstr>
      <vt:lpstr>Arial</vt:lpstr>
      <vt:lpstr>Bembo</vt:lpstr>
      <vt:lpstr>Calibri</vt:lpstr>
      <vt:lpstr>Franklin Gothic Book</vt:lpstr>
      <vt:lpstr>Gotham Medium</vt:lpstr>
      <vt:lpstr>Helvetica Neue</vt:lpstr>
      <vt:lpstr>Klavika Bold Bold</vt:lpstr>
      <vt:lpstr>KlavikaMedium-Plain</vt:lpstr>
      <vt:lpstr>KlavikaRegular-Plain</vt:lpstr>
      <vt:lpstr>Tahoma</vt:lpstr>
      <vt:lpstr>Times New Roman</vt:lpstr>
      <vt:lpstr>Verdana</vt:lpstr>
      <vt:lpstr>Tema de Office</vt:lpstr>
      <vt:lpstr>2_Diseño personalizado</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PERU: EXPORTACIONES AGROPECUARIAS POR SUBSECTORES  2000-2015 (US$ FOB MILLONES) </vt:lpstr>
      <vt:lpstr>Presentación de PowerPoint</vt:lpstr>
      <vt:lpstr>EXPORTACIONES PERUANAS DE FRUTAS Y HORTALIZAS FRESCAS (Millones US$ FOB) 2000-2015</vt:lpstr>
      <vt:lpstr>EXPORTACIONES PERUANAS DE FRUTAS Y HORTALIZAS FRESCAS  EN US$ FOB MILLONES</vt:lpstr>
      <vt:lpstr>Presentación de PowerPoint</vt:lpstr>
      <vt:lpstr>2015 EXPORTACIONES PERUANAS DE FRUTAS EN TODAS SUS PRESENTACIONES  US$ FOB MILLONES</vt:lpstr>
      <vt:lpstr>Presentación de PowerPoint</vt:lpstr>
      <vt:lpstr>MUNDO: EXPORTACIONES PERUANAS POR PRINCIPALES FRUTAS FRESCAS  EN US$ FOB MILLONES - 2000-2015</vt:lpstr>
      <vt:lpstr>Presentación de PowerPoint</vt:lpstr>
      <vt:lpstr>MUNDO: EXPORTACIONES PERUANAS DE FRUTAS FRESCAS POR PRINCIPALES PAISES  EN US$ FOB MILLONES - 2000-2015</vt:lpstr>
      <vt:lpstr>MUNDO: EXPORTACIONES PERUANAS DE FRUTAS FRESCAS POR PRINCIPALES CONTINENTES EN US$ FOB MILLONES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ASOCIACION DE GREMIOS PRODUCTORES AGRARIOS AGAP  AGRICULTURA MODERNA Y ASOCIATIVIDAD</dc:title>
  <dc:creator>User</dc:creator>
  <cp:lastModifiedBy>Alejandro Fuentes Leon</cp:lastModifiedBy>
  <cp:revision>1349</cp:revision>
  <cp:lastPrinted>2016-09-26T13:10:29Z</cp:lastPrinted>
  <dcterms:created xsi:type="dcterms:W3CDTF">2013-11-28T15:26:29Z</dcterms:created>
  <dcterms:modified xsi:type="dcterms:W3CDTF">2016-09-27T13:50:06Z</dcterms:modified>
</cp:coreProperties>
</file>